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332" r:id="rId4"/>
    <p:sldId id="261" r:id="rId5"/>
    <p:sldId id="333" r:id="rId6"/>
    <p:sldId id="262" r:id="rId7"/>
    <p:sldId id="263" r:id="rId8"/>
    <p:sldId id="334" r:id="rId9"/>
    <p:sldId id="265" r:id="rId10"/>
    <p:sldId id="266" r:id="rId11"/>
    <p:sldId id="267" r:id="rId12"/>
    <p:sldId id="268" r:id="rId13"/>
    <p:sldId id="269" r:id="rId14"/>
    <p:sldId id="270" r:id="rId15"/>
    <p:sldId id="335" r:id="rId16"/>
    <p:sldId id="271" r:id="rId17"/>
    <p:sldId id="272" r:id="rId18"/>
    <p:sldId id="273" r:id="rId19"/>
    <p:sldId id="274" r:id="rId20"/>
    <p:sldId id="288" r:id="rId21"/>
    <p:sldId id="275" r:id="rId22"/>
    <p:sldId id="276" r:id="rId23"/>
    <p:sldId id="289" r:id="rId24"/>
    <p:sldId id="277" r:id="rId25"/>
    <p:sldId id="278" r:id="rId26"/>
    <p:sldId id="290" r:id="rId27"/>
    <p:sldId id="336" r:id="rId28"/>
    <p:sldId id="291" r:id="rId29"/>
    <p:sldId id="292" r:id="rId30"/>
    <p:sldId id="279" r:id="rId31"/>
    <p:sldId id="280" r:id="rId32"/>
    <p:sldId id="281" r:id="rId33"/>
    <p:sldId id="282" r:id="rId34"/>
    <p:sldId id="337" r:id="rId35"/>
    <p:sldId id="284" r:id="rId36"/>
    <p:sldId id="285" r:id="rId37"/>
    <p:sldId id="286" r:id="rId38"/>
    <p:sldId id="338" r:id="rId39"/>
    <p:sldId id="339" r:id="rId40"/>
    <p:sldId id="340" r:id="rId41"/>
    <p:sldId id="341" r:id="rId42"/>
    <p:sldId id="344" r:id="rId43"/>
    <p:sldId id="342" r:id="rId44"/>
    <p:sldId id="343" r:id="rId45"/>
    <p:sldId id="294" r:id="rId46"/>
    <p:sldId id="295" r:id="rId47"/>
    <p:sldId id="296" r:id="rId48"/>
    <p:sldId id="345" r:id="rId49"/>
    <p:sldId id="298" r:id="rId50"/>
    <p:sldId id="299" r:id="rId51"/>
    <p:sldId id="346" r:id="rId52"/>
    <p:sldId id="348" r:id="rId53"/>
    <p:sldId id="347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Valdurie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771A9"/>
    <a:srgbClr val="238038"/>
    <a:srgbClr val="6E6E6E"/>
    <a:srgbClr val="00804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2"/>
    <p:restoredTop sz="95952"/>
  </p:normalViewPr>
  <p:slideViewPr>
    <p:cSldViewPr>
      <p:cViewPr varScale="1">
        <p:scale>
          <a:sx n="172" d="100"/>
          <a:sy n="172" d="100"/>
        </p:scale>
        <p:origin x="1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E0ED7-616B-1946-BFAF-3445D103BEB5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5201-0B02-374C-9C85-2DCB7D098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61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7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1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</p:spPr>
        <p:txBody>
          <a:bodyPr lIns="91432" tIns="45716" rIns="91432" bIns="45716"/>
          <a:lstStyle/>
          <a:p>
            <a:r>
              <a:rPr lang="en-US" dirty="0"/>
              <a:t>Note: slide is animated</a:t>
            </a:r>
          </a:p>
        </p:txBody>
      </p:sp>
    </p:spTree>
    <p:extLst>
      <p:ext uri="{BB962C8B-B14F-4D97-AF65-F5344CB8AC3E}">
        <p14:creationId xmlns:p14="http://schemas.microsoft.com/office/powerpoint/2010/main" val="290177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3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0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334000" cy="4114800"/>
          </a:xfrm>
        </p:spPr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1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334000" cy="4114800"/>
          </a:xfrm>
        </p:spPr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5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334000" cy="4114800"/>
          </a:xfrm>
        </p:spPr>
        <p:txBody>
          <a:bodyPr lIns="91432" tIns="45716" rIns="91432" bIns="45716"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2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5A7A-CA9E-A34B-8B0F-158A2E05A0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3528" y="6356350"/>
            <a:ext cx="3086100" cy="365125"/>
          </a:xfrm>
        </p:spPr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88ED-A1BA-6943-87F1-EAE1351E9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2240" y="6356350"/>
            <a:ext cx="2057400" cy="365125"/>
          </a:xfrm>
        </p:spPr>
        <p:txBody>
          <a:bodyPr/>
          <a:lstStyle/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buSzPct val="7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6671C9-F961-394A-BBEC-D04FF25DDA7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1584633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898894-D16A-0342-A17E-BE71431F1BA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6612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32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8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400"/>
            </a:lvl3pPr>
            <a:lvl4pPr>
              <a:buClr>
                <a:schemeClr val="accent6">
                  <a:lumMod val="50000"/>
                </a:schemeClr>
              </a:buCl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07504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6278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60000"/>
        <a:buFont typeface="Wingdings" pitchFamily="-108" charset="2"/>
        <a:buChar char="q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70000"/>
        <a:buFont typeface="Wingdings" pitchFamily="-108" charset="2"/>
        <a:buChar char="q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Principles of Distributed Database Systems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Tamer </a:t>
            </a:r>
            <a:r>
              <a:rPr lang="en-US" dirty="0" err="1"/>
              <a:t>Özsu</a:t>
            </a:r>
            <a:endParaRPr lang="en-US" dirty="0"/>
          </a:p>
          <a:p>
            <a:r>
              <a:rPr lang="en-US" dirty="0"/>
              <a:t>Patrick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Crawling</a:t>
            </a:r>
          </a:p>
        </p:txBody>
      </p:sp>
      <p:sp>
        <p:nvSpPr>
          <p:cNvPr id="68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crawler?</a:t>
            </a:r>
          </a:p>
          <a:p>
            <a:r>
              <a:rPr lang="en-US" dirty="0"/>
              <a:t>Crawlers cannot crawl the whole Web. It should try to visit the “most important” pages first.</a:t>
            </a:r>
          </a:p>
          <a:p>
            <a:r>
              <a:rPr lang="en-US" dirty="0"/>
              <a:t>Importance metrics:</a:t>
            </a:r>
          </a:p>
          <a:p>
            <a:pPr lvl="1"/>
            <a:r>
              <a:rPr lang="en-US" dirty="0"/>
              <a:t>Measure the importance of a Web page</a:t>
            </a:r>
          </a:p>
          <a:p>
            <a:pPr lvl="1"/>
            <a:r>
              <a:rPr lang="en-US" dirty="0"/>
              <a:t>Ranking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Dynamic</a:t>
            </a:r>
          </a:p>
          <a:p>
            <a:r>
              <a:rPr lang="en-US" dirty="0"/>
              <a:t>Ordering metric</a:t>
            </a:r>
          </a:p>
          <a:p>
            <a:pPr lvl="1"/>
            <a:r>
              <a:rPr lang="en-US" dirty="0"/>
              <a:t>How to choose the next page to crawl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4602EE-D173-1046-9587-DCEDC6DE3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F12ED-8E68-464A-832A-0A6D94B3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Ranking – Recall PageRank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8229600" cy="89269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Quality of a page determined by the number of incoming links and the importance of the pages of those links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9532FD-3F54-6B47-A5FA-F96F3A202E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2161456"/>
                <a:ext cx="4618856" cy="360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>
                      <a:lumMod val="50000"/>
                    </a:schemeClr>
                  </a:buClr>
                  <a:buSzPct val="70000"/>
                  <a:buFont typeface="Wingdings" pitchFamily="-108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>
                      <a:lumMod val="50000"/>
                    </a:schemeClr>
                  </a:buClr>
                  <a:buSzPct val="70000"/>
                  <a:buFont typeface="Wingdings" pitchFamily="-108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>
                      <a:lumMod val="50000"/>
                    </a:schemeClr>
                  </a:buClr>
                  <a:buSzPct val="70000"/>
                  <a:buFont typeface="Wingdings" pitchFamily="-108" charset="2"/>
                  <a:buChar char="n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>
                      <a:lumMod val="50000"/>
                    </a:schemeClr>
                  </a:buClr>
                  <a:buSzPct val="70000"/>
                  <a:buFont typeface="Wingdings" pitchFamily="-108" charset="2"/>
                  <a:buChar char="q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75000"/>
                  <a:buFont typeface="Wingdings" pitchFamily="-108" charset="2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75000"/>
                  <a:buFont typeface="Wingdings" pitchFamily="-108" charset="2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75000"/>
                  <a:buFont typeface="Wingdings" pitchFamily="-108" charset="2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75000"/>
                  <a:buFont typeface="Wingdings" pitchFamily="-108" charset="2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75000"/>
                  <a:buFont typeface="Wingdings" pitchFamily="-108" charset="2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kern="0" dirty="0"/>
                  <a:t>PageRank of page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kern="0" dirty="0"/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kern="0" baseline="-25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50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kern="0" dirty="0"/>
                  <a:t>: back link pages of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(i.e., pages that point to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kern="0" baseline="-25000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50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kern="0" dirty="0"/>
                  <a:t>: forward link pages of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(i.e., pages that </a:t>
                </a:r>
                <a14:m>
                  <m:oMath xmlns:m="http://schemas.openxmlformats.org/officeDocument/2006/math">
                    <m:r>
                      <a:rPr lang="en-US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kern="0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kern="0" baseline="-25000" dirty="0"/>
                  <a:t>  </a:t>
                </a:r>
                <a:r>
                  <a:rPr lang="en-US" kern="0" dirty="0"/>
                  <a:t>points to)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kern="0" dirty="0"/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Font typeface="Wingdings" pitchFamily="-10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 kern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E9532FD-3F54-6B47-A5FA-F96F3A20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161456"/>
                <a:ext cx="4618856" cy="3600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294B86-8B04-3648-B7FD-CEF6DBB0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80" y="2233464"/>
            <a:ext cx="1887252" cy="35903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E394-BC57-1B47-9908-8FEB58B3B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A54A-8253-9E41-B317-A899137BC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4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2168"/>
                <a:ext cx="4834880" cy="4530725"/>
              </a:xfrm>
            </p:spPr>
            <p:txBody>
              <a:bodyPr/>
              <a:lstStyle/>
              <a:p>
                <a:r>
                  <a:rPr lang="en-US" sz="2000" dirty="0"/>
                  <a:t>Breadth-first search</a:t>
                </a:r>
              </a:p>
              <a:p>
                <a:pPr lvl="1"/>
                <a:r>
                  <a:rPr lang="en-US" sz="1800" dirty="0"/>
                  <a:t>Visit URLs in the order they were discovered</a:t>
                </a:r>
              </a:p>
              <a:p>
                <a:r>
                  <a:rPr lang="en-US" sz="2000" dirty="0"/>
                  <a:t>Random</a:t>
                </a:r>
              </a:p>
              <a:p>
                <a:pPr lvl="1"/>
                <a:r>
                  <a:rPr lang="en-US" sz="1800" dirty="0"/>
                  <a:t>Randomly choose one of the unvisited pages in the queue</a:t>
                </a:r>
              </a:p>
              <a:p>
                <a:r>
                  <a:rPr lang="en-US" sz="2000" dirty="0"/>
                  <a:t>Incorporate importance metric</a:t>
                </a:r>
              </a:p>
              <a:p>
                <a:pPr lvl="1"/>
                <a:r>
                  <a:rPr lang="en-US" sz="1800" dirty="0"/>
                  <a:t>Random surfer model: On page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, choose one of the URLs on that page with equal probability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or jump to a random page with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2168"/>
                <a:ext cx="4834880" cy="453072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FFEAE1-13D8-5945-8FC7-896AAFB5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00808"/>
            <a:ext cx="1887252" cy="3590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AEEE45-E9C4-B94C-988E-DDEE80904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5C5A5-CE1C-7040-9616-DC973588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0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Crawler Types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Many Web pages change frequently, so the crawler has to revisit already crawled pages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0432FF"/>
                </a:solidFill>
                <a:sym typeface="Wingdings" charset="2"/>
              </a:rPr>
              <a:t>incremental crawlers</a:t>
            </a:r>
            <a:endParaRPr lang="en-US" dirty="0">
              <a:solidFill>
                <a:srgbClr val="0432FF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Some search engines specialize in searching pages belonging to a particular topic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0432FF"/>
                </a:solidFill>
                <a:sym typeface="Wingdings" charset="2"/>
              </a:rPr>
              <a:t>focused crawlers</a:t>
            </a:r>
            <a:endParaRPr lang="en-US" dirty="0">
              <a:solidFill>
                <a:srgbClr val="0432FF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Search engines use multiple crawlers sitting on different machines and running in parallel. It is important to coordinate these parallel crawlers to prevent overlapping </a:t>
            </a:r>
            <a:r>
              <a:rPr lang="en-US" dirty="0">
                <a:sym typeface="Wingdings" charset="2"/>
              </a:rPr>
              <a:t> </a:t>
            </a:r>
            <a:r>
              <a:rPr lang="en-US" dirty="0">
                <a:solidFill>
                  <a:srgbClr val="0432FF"/>
                </a:solidFill>
                <a:sym typeface="Wingdings" charset="2"/>
              </a:rPr>
              <a:t>parallel crawlers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167A2-4265-FA4C-BC9A-063D4216B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D4801-2B96-DE4E-AD7C-09DA1C51C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7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index</a:t>
            </a:r>
          </a:p>
          <a:p>
            <a:pPr lvl="1"/>
            <a:r>
              <a:rPr lang="en-US" dirty="0"/>
              <a:t>Link structure</a:t>
            </a:r>
          </a:p>
          <a:p>
            <a:r>
              <a:rPr lang="en-US" dirty="0"/>
              <a:t>Text index</a:t>
            </a:r>
          </a:p>
          <a:p>
            <a:pPr lvl="1"/>
            <a:r>
              <a:rPr lang="en-US" dirty="0"/>
              <a:t>Indexing the content</a:t>
            </a:r>
          </a:p>
          <a:p>
            <a:pPr lvl="1"/>
            <a:r>
              <a:rPr lang="en-US" dirty="0"/>
              <a:t>Suffix arrays, inverted index, signature files</a:t>
            </a:r>
          </a:p>
          <a:p>
            <a:pPr lvl="1"/>
            <a:r>
              <a:rPr lang="en-US" dirty="0"/>
              <a:t>Inverted index most common</a:t>
            </a:r>
          </a:p>
          <a:p>
            <a:r>
              <a:rPr lang="en-US" dirty="0"/>
              <a:t>Difficulties of inverted index</a:t>
            </a:r>
          </a:p>
          <a:p>
            <a:pPr lvl="1"/>
            <a:r>
              <a:rPr lang="en-US" dirty="0"/>
              <a:t>The huge size of the Web</a:t>
            </a:r>
          </a:p>
          <a:p>
            <a:pPr lvl="1"/>
            <a:r>
              <a:rPr lang="en-US" dirty="0"/>
              <a:t>The rapid change makes it hard to maintain</a:t>
            </a:r>
          </a:p>
          <a:p>
            <a:pPr lvl="1"/>
            <a:r>
              <a:rPr lang="en-US" dirty="0"/>
              <a:t>Storage vs. performance efficiency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CBC79-D7F0-F140-8ABF-5520C4A8F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CD86B-CF16-6840-B78E-58AE28E34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Querying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Web Querying?</a:t>
            </a:r>
          </a:p>
          <a:p>
            <a:pPr lvl="1"/>
            <a:r>
              <a:rPr lang="en-US" dirty="0"/>
              <a:t>It is not always easy to express information requests using keywords.</a:t>
            </a:r>
          </a:p>
          <a:p>
            <a:pPr lvl="1"/>
            <a:r>
              <a:rPr lang="en-US" dirty="0"/>
              <a:t>Search engines do not make use of </a:t>
            </a:r>
            <a:r>
              <a:rPr lang="en-US" i="1" dirty="0"/>
              <a:t>Web topology </a:t>
            </a:r>
            <a:r>
              <a:rPr lang="en-US" dirty="0"/>
              <a:t>and </a:t>
            </a:r>
            <a:r>
              <a:rPr lang="en-US" i="1" dirty="0"/>
              <a:t>document structure </a:t>
            </a:r>
            <a:r>
              <a:rPr lang="en-US" dirty="0"/>
              <a:t>in queries.</a:t>
            </a:r>
          </a:p>
          <a:p>
            <a:r>
              <a:rPr lang="en-US" dirty="0"/>
              <a:t>Early Web Query Approaches</a:t>
            </a:r>
          </a:p>
          <a:p>
            <a:pPr lvl="1"/>
            <a:r>
              <a:rPr lang="en-US" dirty="0"/>
              <a:t>Structured (Similar to DBMSs): Data model + Query Language</a:t>
            </a:r>
          </a:p>
          <a:p>
            <a:pPr lvl="1"/>
            <a:r>
              <a:rPr lang="en-US" dirty="0"/>
              <a:t>Semi-structured: e.g. Object Exchange Model (OEM)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D6916B-761A-DE4F-99C7-A9B52D470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52EFC-2C03-7C4B-8DC8-9A9643463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Querying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 Systems</a:t>
            </a:r>
          </a:p>
          <a:p>
            <a:pPr lvl="1"/>
            <a:r>
              <a:rPr lang="en-US" dirty="0"/>
              <a:t>Finding answers to natural language questions, e.g. </a:t>
            </a:r>
            <a:r>
              <a:rPr lang="en-US" i="1" dirty="0"/>
              <a:t>What is Computer?</a:t>
            </a:r>
          </a:p>
          <a:p>
            <a:pPr lvl="1"/>
            <a:r>
              <a:rPr lang="en-US" dirty="0"/>
              <a:t>Analyze the question and try to guess what type of information that is required.</a:t>
            </a:r>
          </a:p>
          <a:p>
            <a:pPr lvl="1"/>
            <a:r>
              <a:rPr lang="en-US" dirty="0"/>
              <a:t>Not only locate relevant documents but also extract answers from them.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D0B4D-3643-E146-A3ED-7F0C5BB1F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48462-07A9-F44C-AEE4-4DD769AF0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4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Web Querying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engines and metasearchers </a:t>
            </a:r>
          </a:p>
          <a:p>
            <a:pPr lvl="1"/>
            <a:r>
              <a:rPr lang="en-US" dirty="0"/>
              <a:t>Keyword-based</a:t>
            </a:r>
          </a:p>
          <a:p>
            <a:pPr lvl="1"/>
            <a:r>
              <a:rPr lang="en-US" dirty="0"/>
              <a:t>Category-based</a:t>
            </a:r>
          </a:p>
          <a:p>
            <a:r>
              <a:rPr lang="en-US" dirty="0"/>
              <a:t>Semistructured data querying</a:t>
            </a:r>
          </a:p>
          <a:p>
            <a:r>
              <a:rPr lang="en-US" dirty="0"/>
              <a:t>Special Web query languages</a:t>
            </a:r>
          </a:p>
          <a:p>
            <a:r>
              <a:rPr lang="en-US" dirty="0"/>
              <a:t>Question-Answering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51EBE2-9986-3541-AD46-A9F5D1312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8CB21-F673-7C42-9B66-C6206B01F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Semistructured Data Querying</a:t>
            </a:r>
          </a:p>
        </p:txBody>
      </p:sp>
      <p:sp>
        <p:nvSpPr>
          <p:cNvPr id="7270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principle: Consider Web as a collection of semistructured data and use those techniques</a:t>
            </a:r>
          </a:p>
          <a:p>
            <a:r>
              <a:rPr lang="en-US" dirty="0"/>
              <a:t>Uses an edge-labeled graph model of data</a:t>
            </a:r>
          </a:p>
          <a:p>
            <a:r>
              <a:rPr lang="en-US" dirty="0"/>
              <a:t>Example systems &amp; languages:</a:t>
            </a:r>
          </a:p>
          <a:p>
            <a:pPr lvl="1"/>
            <a:r>
              <a:rPr lang="en-US" dirty="0"/>
              <a:t>Lore/Lorel</a:t>
            </a:r>
          </a:p>
          <a:p>
            <a:pPr lvl="1"/>
            <a:r>
              <a:rPr lang="en-US" dirty="0"/>
              <a:t>UnQL</a:t>
            </a:r>
          </a:p>
          <a:p>
            <a:pPr lvl="1"/>
            <a:r>
              <a:rPr lang="en-US" dirty="0"/>
              <a:t>StruQL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FBB40-30D8-8547-AC6E-2A68FB5E4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ABA08-228F-9B46-826F-9019012B7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1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 lnSpcReduction="10000"/>
          </a:bodyPr>
          <a:lstStyle/>
          <a:p>
            <a:r>
              <a:rPr lang="en-US" dirty="0">
                <a:cs typeface="Book Antiqua"/>
              </a:rPr>
              <a:t>Introduction</a:t>
            </a:r>
          </a:p>
          <a:p>
            <a:r>
              <a:rPr lang="en-US" dirty="0">
                <a:cs typeface="Book Antiqua"/>
              </a:rPr>
              <a:t>Distributed and Parallel Database Design</a:t>
            </a:r>
          </a:p>
          <a:p>
            <a:r>
              <a:rPr lang="en-US" dirty="0">
                <a:cs typeface="Book Antiqua"/>
              </a:rPr>
              <a:t>Distributed Data Control</a:t>
            </a:r>
          </a:p>
          <a:p>
            <a:r>
              <a:rPr lang="en-US" dirty="0">
                <a:cs typeface="Book Antiqua"/>
              </a:rPr>
              <a:t>Distributed Query Processing</a:t>
            </a:r>
          </a:p>
          <a:p>
            <a:r>
              <a:rPr lang="en-US" dirty="0">
                <a:cs typeface="Book Antiqua"/>
              </a:rPr>
              <a:t>Distributed Transaction Processing</a:t>
            </a:r>
          </a:p>
          <a:p>
            <a:r>
              <a:rPr lang="en-US" dirty="0">
                <a:cs typeface="Book Antiqua"/>
              </a:rPr>
              <a:t>Data Replication</a:t>
            </a:r>
          </a:p>
          <a:p>
            <a:r>
              <a:rPr lang="en-US" dirty="0">
                <a:cs typeface="Book Antiqua"/>
              </a:rPr>
              <a:t>Database Integration – </a:t>
            </a:r>
            <a:r>
              <a:rPr lang="en-US" dirty="0" err="1">
                <a:cs typeface="Book Antiqua"/>
              </a:rPr>
              <a:t>Multidatabase</a:t>
            </a:r>
            <a:r>
              <a:rPr lang="en-US" dirty="0">
                <a:cs typeface="Book Antiqua"/>
              </a:rPr>
              <a:t> Systems</a:t>
            </a:r>
          </a:p>
          <a:p>
            <a:r>
              <a:rPr lang="en-US" dirty="0">
                <a:cs typeface="Book Antiqua"/>
              </a:rPr>
              <a:t>Parallel Database Systems</a:t>
            </a:r>
          </a:p>
          <a:p>
            <a:r>
              <a:rPr lang="en-US" dirty="0">
                <a:cs typeface="Book Antiqua"/>
              </a:rPr>
              <a:t>Peer-to-Peer Data Management</a:t>
            </a:r>
          </a:p>
          <a:p>
            <a:r>
              <a:rPr lang="en-US" dirty="0">
                <a:cs typeface="Book Antiqua"/>
              </a:rPr>
              <a:t>Big Data Processing</a:t>
            </a:r>
          </a:p>
          <a:p>
            <a:r>
              <a:rPr lang="en-US" dirty="0">
                <a:cs typeface="Book Antiqua"/>
              </a:rPr>
              <a:t>NoSQL, NewSQL and </a:t>
            </a:r>
            <a:r>
              <a:rPr lang="en-US" dirty="0" err="1">
                <a:cs typeface="Book Antiqua"/>
              </a:rPr>
              <a:t>Polystores</a:t>
            </a:r>
            <a:endParaRPr lang="en-US" dirty="0">
              <a:cs typeface="Book Antiqua"/>
            </a:endParaRPr>
          </a:p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OEM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3345-8F85-174A-85CD-AD90D9F5F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03EB-352A-8844-836B-00DE8AE6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0E581-F1D5-5046-AF35-30C42967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364580"/>
            <a:ext cx="8369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Lorel Example</a:t>
            </a:r>
          </a:p>
        </p:txBody>
      </p:sp>
      <p:sp>
        <p:nvSpPr>
          <p:cNvPr id="729093" name="Rectangle 5"/>
          <p:cNvSpPr>
            <a:spLocks noChangeArrowheads="1"/>
          </p:cNvSpPr>
          <p:nvPr/>
        </p:nvSpPr>
        <p:spPr bwMode="auto">
          <a:xfrm>
            <a:off x="1259632" y="5301208"/>
            <a:ext cx="6987026" cy="6441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39" tIns="45719" rIns="91439" bIns="45719">
            <a:prstTxWarp prst="textNoShape">
              <a:avLst/>
            </a:prstTxWarp>
            <a:spAutoFit/>
          </a:bodyPr>
          <a:lstStyle/>
          <a:p>
            <a:r>
              <a:rPr lang="en-US" sz="1969" dirty="0">
                <a:latin typeface="Book Antiqua"/>
              </a:rPr>
              <a:t>Find the titles of documents written by Patrick Valduriez</a:t>
            </a:r>
          </a:p>
          <a:p>
            <a:r>
              <a:rPr lang="en-US" sz="1617" dirty="0">
                <a:latin typeface="Courier" pitchFamily="2" charset="0"/>
              </a:rPr>
              <a:t>SELECT </a:t>
            </a:r>
            <a:r>
              <a:rPr lang="en-US" sz="1617" dirty="0" err="1">
                <a:latin typeface="Courier" pitchFamily="2" charset="0"/>
              </a:rPr>
              <a:t>D.title</a:t>
            </a:r>
            <a:endParaRPr lang="en-US" sz="1617" dirty="0">
              <a:latin typeface="Courier" pitchFamily="2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259632" y="5013176"/>
            <a:ext cx="6987026" cy="11419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39" tIns="45719" rIns="91439" bIns="45719">
            <a:prstTxWarp prst="textNoShape">
              <a:avLst/>
            </a:prstTxWarp>
            <a:spAutoFit/>
          </a:bodyPr>
          <a:lstStyle/>
          <a:p>
            <a:r>
              <a:rPr lang="en-US" sz="1969" dirty="0">
                <a:latin typeface="Book Antiqua"/>
              </a:rPr>
              <a:t>Find the authors of all books whose price is under $100</a:t>
            </a:r>
          </a:p>
          <a:p>
            <a:r>
              <a:rPr lang="en-US" sz="1617" dirty="0">
                <a:latin typeface="Courier" pitchFamily="2" charset="0"/>
              </a:rPr>
              <a:t>SELECT D(.authors)?.author</a:t>
            </a:r>
          </a:p>
          <a:p>
            <a:r>
              <a:rPr lang="en-US" sz="1617" dirty="0">
                <a:latin typeface="Courier" pitchFamily="2" charset="0"/>
              </a:rPr>
              <a:t>FROM   bib.doc D</a:t>
            </a:r>
          </a:p>
          <a:p>
            <a:r>
              <a:rPr lang="en-US" sz="1617" dirty="0">
                <a:latin typeface="Courier" pitchFamily="2" charset="0"/>
              </a:rPr>
              <a:t>WHERE  </a:t>
            </a:r>
            <a:r>
              <a:rPr lang="en-US" sz="1617" dirty="0" err="1">
                <a:latin typeface="Courier" pitchFamily="2" charset="0"/>
              </a:rPr>
              <a:t>D.what</a:t>
            </a:r>
            <a:r>
              <a:rPr lang="en-US" sz="1617" dirty="0">
                <a:latin typeface="Courier" pitchFamily="2" charset="0"/>
              </a:rPr>
              <a:t> = “Books” AND D.price &lt; 100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D371A-67EC-2842-AB93-FE96C51C9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A2872-3D29-E04D-9AAC-0A969279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648C8-B137-2843-95C1-2FC6050B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6672"/>
            <a:ext cx="8369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3" grpId="0" animBg="1" autoUpdateAnimBg="0"/>
      <p:bldP spid="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882" indent="-342882">
              <a:lnSpc>
                <a:spcPct val="90000"/>
              </a:lnSpc>
            </a:pPr>
            <a:r>
              <a:rPr lang="en-US" dirty="0"/>
              <a:t>Advantages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Simple and flexible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Fits the natural link structure of Web pages</a:t>
            </a:r>
          </a:p>
          <a:p>
            <a:pPr marL="342882" indent="-342882">
              <a:lnSpc>
                <a:spcPct val="90000"/>
              </a:lnSpc>
            </a:pPr>
            <a:r>
              <a:rPr lang="en-US" dirty="0"/>
              <a:t>Disadvantages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Data model too simple (no record construct or ordered lists)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Graph can become very complicated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Aggregation and typing combined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DataGuides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No differentiation between connection between documents and subpart relationships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D7A9F-E6AD-AC4A-BBB3-CC5F1427B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38C60-3E79-8C48-BA4F-3E472C5C6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DataGuide</a:t>
            </a:r>
            <a:r>
              <a:rPr lang="en-US" dirty="0"/>
              <a:t> – Graph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4CE1B-B10D-5B42-A0DA-B062101CE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78415-EA93-1B4B-933F-1AF057270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0E966-A333-304F-AEA1-B6D5012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8119684" cy="31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6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Query Languages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96752"/>
            <a:ext cx="8643938" cy="4759523"/>
          </a:xfrm>
        </p:spPr>
        <p:txBody>
          <a:bodyPr/>
          <a:lstStyle/>
          <a:p>
            <a:pPr marL="342882" indent="-342882"/>
            <a:r>
              <a:rPr lang="en-US" dirty="0"/>
              <a:t>Basic principle: Take into account the documents’ content and internal structure as well as external links</a:t>
            </a:r>
          </a:p>
          <a:p>
            <a:pPr marL="342882" indent="-342882"/>
            <a:r>
              <a:rPr lang="en-US" dirty="0"/>
              <a:t>The graph structures are more complex</a:t>
            </a:r>
          </a:p>
          <a:p>
            <a:pPr marL="342882" indent="-342882"/>
            <a:r>
              <a:rPr lang="en-US" dirty="0"/>
              <a:t>First generation</a:t>
            </a:r>
          </a:p>
          <a:p>
            <a:pPr marL="619693" lvl="1" indent="-342882"/>
            <a:r>
              <a:rPr lang="en-US" dirty="0"/>
              <a:t>Model the web as interconnected collection of </a:t>
            </a:r>
            <a:r>
              <a:rPr lang="en-US" dirty="0">
                <a:solidFill>
                  <a:srgbClr val="0432FF"/>
                </a:solidFill>
              </a:rPr>
              <a:t>atomic</a:t>
            </a:r>
            <a:r>
              <a:rPr lang="en-US" dirty="0"/>
              <a:t> objects</a:t>
            </a:r>
          </a:p>
          <a:p>
            <a:pPr marL="619693" lvl="1" indent="-342882"/>
            <a:r>
              <a:rPr lang="en-US" dirty="0"/>
              <a:t>WebSQL </a:t>
            </a:r>
          </a:p>
          <a:p>
            <a:pPr marL="619693" lvl="1" indent="-342882"/>
            <a:r>
              <a:rPr lang="en-US" dirty="0"/>
              <a:t>W3QL </a:t>
            </a:r>
          </a:p>
          <a:p>
            <a:pPr marL="619693" lvl="1" indent="-342882"/>
            <a:r>
              <a:rPr lang="en-US" dirty="0"/>
              <a:t>WebLog </a:t>
            </a:r>
          </a:p>
          <a:p>
            <a:pPr marL="342882" indent="-342882"/>
            <a:r>
              <a:rPr lang="en-US" dirty="0"/>
              <a:t>Second generation</a:t>
            </a:r>
          </a:p>
          <a:p>
            <a:pPr marL="619693" lvl="1" indent="-342882"/>
            <a:r>
              <a:rPr lang="en-US" dirty="0"/>
              <a:t>Model the web as a linked collection of </a:t>
            </a:r>
            <a:r>
              <a:rPr lang="en-US" dirty="0">
                <a:solidFill>
                  <a:srgbClr val="0432FF"/>
                </a:solidFill>
              </a:rPr>
              <a:t>structured</a:t>
            </a:r>
            <a:r>
              <a:rPr lang="en-US" dirty="0"/>
              <a:t> objects</a:t>
            </a:r>
          </a:p>
          <a:p>
            <a:pPr marL="619693" lvl="1" indent="-342882"/>
            <a:r>
              <a:rPr lang="en-US" dirty="0"/>
              <a:t>WebOQL </a:t>
            </a:r>
          </a:p>
          <a:p>
            <a:pPr marL="619693" lvl="1" indent="-342882"/>
            <a:r>
              <a:rPr lang="en-US" dirty="0"/>
              <a:t>StruQL </a:t>
            </a:r>
          </a:p>
          <a:p>
            <a:pPr marL="742912" lvl="1" indent="-285736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201745-7FAA-F049-8029-8CA572D03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82491-EEAB-C747-9E80-5BAD2DBFE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37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WebSQL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307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DOCUMENT(URL,TITLE,TEXT,TYPE,LENGTH,MODIF)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LINK(BASE,HREF,LABEL)</a:t>
            </a:r>
          </a:p>
          <a:p>
            <a:r>
              <a:rPr lang="en-US" dirty="0"/>
              <a:t>Simple search for all documents about “hypertext”</a:t>
            </a:r>
          </a:p>
          <a:p>
            <a:pPr marL="589338" lvl="2" indent="0"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SELECT</a:t>
            </a:r>
            <a:r>
              <a:rPr lang="en-US" dirty="0">
                <a:latin typeface="Courier" pitchFamily="2" charset="0"/>
                <a:cs typeface="Courier New"/>
              </a:rPr>
              <a:t>	D.URL, D.TITLE</a:t>
            </a:r>
          </a:p>
          <a:p>
            <a:pPr marL="589338" lvl="2" indent="0">
              <a:spcBef>
                <a:spcPts val="0"/>
              </a:spcBef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FROM</a:t>
            </a:r>
            <a:r>
              <a:rPr lang="en-US" dirty="0">
                <a:latin typeface="Courier" pitchFamily="2" charset="0"/>
                <a:cs typeface="Courier New"/>
              </a:rPr>
              <a:t>	DOCUMENT D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D </a:t>
            </a:r>
            <a:r>
              <a:rPr lang="en-US" dirty="0">
                <a:solidFill>
                  <a:srgbClr val="0432FF"/>
                </a:solidFill>
                <a:latin typeface="Courier" pitchFamily="2" charset="0"/>
                <a:cs typeface="Courier New"/>
              </a:rPr>
              <a:t>MENTIONS</a:t>
            </a:r>
            <a:r>
              <a:rPr lang="en-US" dirty="0">
                <a:latin typeface="Courier" pitchFamily="2" charset="0"/>
                <a:cs typeface="Courier New"/>
              </a:rPr>
              <a:t> “hypertext”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WHERE</a:t>
            </a:r>
            <a:r>
              <a:rPr lang="en-US" dirty="0">
                <a:latin typeface="Courier" pitchFamily="2" charset="0"/>
                <a:cs typeface="Courier New"/>
              </a:rPr>
              <a:t>	D.TYPE = “text/html”</a:t>
            </a:r>
          </a:p>
          <a:p>
            <a:r>
              <a:rPr lang="en-US" dirty="0"/>
              <a:t>Find all links to applets from documents about “Java”</a:t>
            </a:r>
          </a:p>
          <a:p>
            <a:pPr marL="589338" lvl="2" indent="0"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SELECT</a:t>
            </a:r>
            <a:r>
              <a:rPr lang="en-US" dirty="0">
                <a:latin typeface="Courier" pitchFamily="2" charset="0"/>
                <a:cs typeface="Courier New"/>
              </a:rPr>
              <a:t>	A.LABEL, A.HREF</a:t>
            </a:r>
          </a:p>
          <a:p>
            <a:pPr marL="589338" lvl="2" indent="0">
              <a:spcBef>
                <a:spcPts val="0"/>
              </a:spcBef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FROM</a:t>
            </a:r>
            <a:r>
              <a:rPr lang="en-US" dirty="0">
                <a:latin typeface="Courier" pitchFamily="2" charset="0"/>
                <a:cs typeface="Courier New"/>
              </a:rPr>
              <a:t>	DOCUMENT D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D MENTIONS “Java”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ANCHOR A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BASE = X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WHERE</a:t>
            </a:r>
            <a:r>
              <a:rPr lang="en-US" dirty="0">
                <a:latin typeface="Courier" pitchFamily="2" charset="0"/>
                <a:cs typeface="Courier New"/>
              </a:rPr>
              <a:t>	A.LABEL = “applet”</a:t>
            </a:r>
          </a:p>
          <a:p>
            <a:pPr marL="276810" lvl="1" indent="0">
              <a:buNone/>
              <a:tabLst>
                <a:tab pos="1528039" algn="l"/>
                <a:tab pos="1974507" algn="l"/>
              </a:tabLst>
            </a:pPr>
            <a:r>
              <a:rPr lang="en-US" dirty="0">
                <a:cs typeface="Book Antiqua"/>
              </a:rPr>
              <a:t>Demonstrates two scoping methods and a search for links.</a:t>
            </a:r>
          </a:p>
          <a:p>
            <a:pPr marL="589338" lvl="2" indent="0">
              <a:buNone/>
              <a:tabLst>
                <a:tab pos="1528039" algn="l"/>
                <a:tab pos="1974507" algn="l"/>
              </a:tabLst>
            </a:pPr>
            <a:endParaRPr lang="en-US" dirty="0">
              <a:latin typeface="Courier" pitchFamily="2" charset="0"/>
              <a:cs typeface="Courier New"/>
            </a:endParaRPr>
          </a:p>
          <a:p>
            <a:pPr marL="589338" lvl="2" indent="0">
              <a:buNone/>
              <a:tabLst>
                <a:tab pos="1528039" algn="l"/>
                <a:tab pos="1974507" algn="l"/>
              </a:tabLst>
            </a:pPr>
            <a:endParaRPr lang="en-US" dirty="0">
              <a:latin typeface="Courier" pitchFamily="2" charset="0"/>
              <a:cs typeface="Courier New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DC352E-E744-2A42-A862-2CE8895AB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2048F-0431-9A46-8A7C-CD4F7E9A1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5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WebSQL Examples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DOCUMENT(URL,TITLE,TEXT,TYPE,LENGTH,MODIF)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LINK(BASE,HREF,LABEL)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documents that have string “database” in their title that are reachable from the ACM Digital Library home page through paths of length ≤ 2 containing only local links.</a:t>
            </a:r>
          </a:p>
          <a:p>
            <a:pPr marL="589338" lvl="2" indent="0"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SELECT</a:t>
            </a:r>
            <a:r>
              <a:rPr lang="en-US" dirty="0">
                <a:latin typeface="Courier" pitchFamily="2" charset="0"/>
                <a:cs typeface="Courier New"/>
              </a:rPr>
              <a:t>	D.URL, D.TITLE</a:t>
            </a:r>
          </a:p>
          <a:p>
            <a:pPr marL="589338" lvl="2" indent="0">
              <a:spcBef>
                <a:spcPts val="0"/>
              </a:spcBef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FROM</a:t>
            </a:r>
            <a:r>
              <a:rPr lang="en-US" dirty="0">
                <a:latin typeface="Courier" pitchFamily="2" charset="0"/>
                <a:cs typeface="Courier New"/>
              </a:rPr>
              <a:t>	DOCUMENT D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”http://www.acm.org/dl”=|-&gt;|-&gt;-&gt; D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WHERE</a:t>
            </a:r>
            <a:r>
              <a:rPr lang="en-US" dirty="0">
                <a:latin typeface="Courier" pitchFamily="2" charset="0"/>
                <a:cs typeface="Courier New"/>
              </a:rPr>
              <a:t>	D.TITLE CONTAINS “database”</a:t>
            </a:r>
          </a:p>
          <a:p>
            <a:pPr marL="276810" lvl="1" indent="0">
              <a:buNone/>
              <a:tabLst>
                <a:tab pos="1528039" algn="l"/>
                <a:tab pos="1974507" algn="l"/>
              </a:tabLst>
            </a:pPr>
            <a:r>
              <a:rPr lang="en-US" dirty="0">
                <a:cs typeface="Book Antiqua"/>
              </a:rPr>
              <a:t>Demonstrates the use of different link types.</a:t>
            </a:r>
            <a:endParaRPr lang="en-US" dirty="0">
              <a:latin typeface="Courier" pitchFamily="2" charset="0"/>
              <a:cs typeface="Courier New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777D0-88C3-A842-9DBC-DF1D49943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2727B-366C-C94C-9A26-4EB10B8CE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WebSQL Examples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307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DOCUMENT(URL,TITLE,TEXT,TYPE,LENGTH,MODIF)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LINK(BASE,HREF,LABEL)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Find documents mentioning “Computer Science” and all documents that are linked to them through paths of length ≤ 2 containing only local links</a:t>
            </a:r>
          </a:p>
          <a:p>
            <a:pPr marL="589338" lvl="2" indent="0"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SELECT</a:t>
            </a:r>
            <a:r>
              <a:rPr lang="en-US" dirty="0">
                <a:latin typeface="Courier" pitchFamily="2" charset="0"/>
                <a:cs typeface="Courier New"/>
              </a:rPr>
              <a:t>	D1.URL, D1.TITLE, D2.URL, D2.TITLE</a:t>
            </a:r>
          </a:p>
          <a:p>
            <a:pPr marL="589338" lvl="2" indent="0">
              <a:spcBef>
                <a:spcPts val="0"/>
              </a:spcBef>
              <a:buNone/>
              <a:tabLst>
                <a:tab pos="1493437" algn="l"/>
              </a:tabLst>
            </a:pPr>
            <a:r>
              <a:rPr lang="en-US" b="1" dirty="0">
                <a:latin typeface="Courier" pitchFamily="2" charset="0"/>
                <a:cs typeface="Courier New"/>
              </a:rPr>
              <a:t>FROM</a:t>
            </a:r>
            <a:r>
              <a:rPr lang="en-US" dirty="0">
                <a:latin typeface="Courier" pitchFamily="2" charset="0"/>
                <a:cs typeface="Courier New"/>
              </a:rPr>
              <a:t>	DOCUMENT D1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D1 MENTIONS “Computer Science”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DOCUMENT D2</a:t>
            </a:r>
          </a:p>
          <a:p>
            <a:pPr marL="589338" lvl="2" indent="0">
              <a:spcBef>
                <a:spcPts val="0"/>
              </a:spcBef>
              <a:buNone/>
              <a:tabLst>
                <a:tab pos="1528039" algn="l"/>
                <a:tab pos="1974507" algn="l"/>
              </a:tabLst>
            </a:pPr>
            <a:r>
              <a:rPr lang="en-US" dirty="0">
                <a:latin typeface="Courier" pitchFamily="2" charset="0"/>
                <a:cs typeface="Courier New"/>
              </a:rPr>
              <a:t>		SUCH THAT D1=|-&gt;|-&gt;-&gt; D2</a:t>
            </a:r>
          </a:p>
          <a:p>
            <a:pPr marL="276810" lvl="1" indent="0">
              <a:buNone/>
              <a:tabLst>
                <a:tab pos="1528039" algn="l"/>
                <a:tab pos="1974507" algn="l"/>
              </a:tabLst>
            </a:pPr>
            <a:r>
              <a:rPr lang="en-US" dirty="0">
                <a:cs typeface="Book Antiqua"/>
              </a:rPr>
              <a:t>Demonstrates combination of content and structure specification in a query</a:t>
            </a:r>
          </a:p>
          <a:p>
            <a:pPr marL="589338" lvl="2" indent="0">
              <a:buNone/>
              <a:tabLst>
                <a:tab pos="1528039" algn="l"/>
                <a:tab pos="1974507" algn="l"/>
              </a:tabLst>
            </a:pPr>
            <a:endParaRPr lang="en-US" dirty="0">
              <a:latin typeface="Courier" pitchFamily="2" charset="0"/>
              <a:cs typeface="Courier New"/>
            </a:endParaRPr>
          </a:p>
          <a:p>
            <a:pPr marL="589338" lvl="2" indent="0">
              <a:buNone/>
              <a:tabLst>
                <a:tab pos="1528039" algn="l"/>
                <a:tab pos="1974507" algn="l"/>
              </a:tabLst>
            </a:pPr>
            <a:endParaRPr lang="en-US" dirty="0">
              <a:latin typeface="Courier" pitchFamily="2" charset="0"/>
              <a:cs typeface="Courier New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777D0-88C3-A842-9DBC-DF1D49943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2727B-366C-C94C-9A26-4EB10B8CE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WebOQL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7136" y="4941168"/>
            <a:ext cx="8976864" cy="1164749"/>
          </a:xfrm>
        </p:spPr>
        <p:txBody>
          <a:bodyPr numCol="3"/>
          <a:lstStyle/>
          <a:p>
            <a:pPr lvl="1">
              <a:spcBef>
                <a:spcPts val="422"/>
              </a:spcBef>
            </a:pPr>
            <a:r>
              <a:rPr lang="en-US" dirty="0"/>
              <a:t>Prime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Peek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Hang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Concatenate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Head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Tail</a:t>
            </a:r>
          </a:p>
          <a:p>
            <a:pPr lvl="1">
              <a:spcBef>
                <a:spcPts val="422"/>
              </a:spcBef>
            </a:pPr>
            <a:r>
              <a:rPr lang="en-US" dirty="0"/>
              <a:t>String pattern match (~)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39C02E-1CD6-5344-B548-5BD01D6D5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43753-44C6-5449-B1C0-31EDDF4B3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97EB2-C4D2-F643-895A-6B482140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8680"/>
            <a:ext cx="7200800" cy="44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WebOQL Examples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87624" y="4941168"/>
            <a:ext cx="7734109" cy="11418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39" tIns="45719" rIns="91439" bIns="45719">
            <a:prstTxWarp prst="textNoShape">
              <a:avLst/>
            </a:prstTxWarp>
            <a:spAutoFit/>
          </a:bodyPr>
          <a:lstStyle/>
          <a:p>
            <a:r>
              <a:rPr lang="en-US" sz="1969" dirty="0">
                <a:latin typeface="Book Antiqua"/>
              </a:rPr>
              <a:t>Find the titles and abstracts of all documents authored by “Ozsu”</a:t>
            </a:r>
          </a:p>
          <a:p>
            <a:r>
              <a:rPr lang="en-US" sz="1617" dirty="0">
                <a:latin typeface="Courier" pitchFamily="2" charset="0"/>
              </a:rPr>
              <a:t>SELECT [y.title, y’.URL]</a:t>
            </a:r>
          </a:p>
          <a:p>
            <a:r>
              <a:rPr lang="en-US" sz="1617" dirty="0">
                <a:latin typeface="Courier" pitchFamily="2" charset="0"/>
              </a:rPr>
              <a:t>FROM   x IN dbDocuments, y in x’</a:t>
            </a:r>
          </a:p>
          <a:p>
            <a:r>
              <a:rPr lang="en-US" sz="1617" dirty="0">
                <a:latin typeface="Courier" pitchFamily="2" charset="0"/>
              </a:rPr>
              <a:t>WHERE  y.authors ~ “Ozsu”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2FBF35-5C7A-FC4C-9969-545F104C0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49C08-D477-024B-8BA8-D9BE4CA4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4C936-5EBA-6D43-B610-2F10FAB1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48680"/>
            <a:ext cx="7200800" cy="44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81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882" indent="-342882">
              <a:lnSpc>
                <a:spcPct val="90000"/>
              </a:lnSpc>
            </a:pPr>
            <a:r>
              <a:rPr lang="en-US" dirty="0"/>
              <a:t>Advantages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More powerful data model - Hypertree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Ordered edge-labeled tree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Internal and external arcs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Language can exploit different arc types (structure of the Web pages can be accessed)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Languages can construct new complex structures.</a:t>
            </a:r>
          </a:p>
          <a:p>
            <a:pPr marL="342882" indent="-342882">
              <a:lnSpc>
                <a:spcPct val="90000"/>
              </a:lnSpc>
            </a:pPr>
            <a:r>
              <a:rPr lang="en-US" dirty="0"/>
              <a:t>Disadvantages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You still need to know the graph structure</a:t>
            </a:r>
          </a:p>
          <a:p>
            <a:pPr marL="742912" lvl="1" indent="-285736">
              <a:lnSpc>
                <a:spcPct val="90000"/>
              </a:lnSpc>
            </a:pPr>
            <a:r>
              <a:rPr lang="en-US" dirty="0"/>
              <a:t>Complexity issue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B7DB88-C41A-6F42-9E3C-1C6A7283A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F3E7F-AD6C-F74D-B4B5-A3AFF9E39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2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Question-Answer Approach</a:t>
            </a:r>
          </a:p>
        </p:txBody>
      </p:sp>
      <p:sp>
        <p:nvSpPr>
          <p:cNvPr id="7413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principle: Web pages that could contain the answer to the user query are retrieved and the answer extracted from them.</a:t>
            </a:r>
          </a:p>
          <a:p>
            <a:r>
              <a:rPr lang="en-US" dirty="0"/>
              <a:t>NLP and information extraction techniques</a:t>
            </a:r>
          </a:p>
          <a:p>
            <a:r>
              <a:rPr lang="en-US" dirty="0"/>
              <a:t>Used within IR in a closed corpus; extensions to Web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QASM </a:t>
            </a:r>
          </a:p>
          <a:p>
            <a:pPr lvl="1"/>
            <a:r>
              <a:rPr lang="en-US" dirty="0"/>
              <a:t>Ask Jeeves</a:t>
            </a:r>
          </a:p>
          <a:p>
            <a:pPr lvl="1"/>
            <a:r>
              <a:rPr lang="en-US" dirty="0"/>
              <a:t>Mulder </a:t>
            </a:r>
          </a:p>
          <a:p>
            <a:pPr lvl="1"/>
            <a:r>
              <a:rPr lang="en-US" dirty="0"/>
              <a:t>WebQA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16AFB-1327-5547-A826-77ED44F75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029E4-4496-C04A-A57A-21071EA72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7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Systems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 and classify the question, depending on the expected answer type.</a:t>
            </a:r>
          </a:p>
          <a:p>
            <a:r>
              <a:rPr lang="en-US" dirty="0"/>
              <a:t>Using IR techniques, retrieve documents which are expected to contain the answer to the question.</a:t>
            </a:r>
          </a:p>
          <a:p>
            <a:r>
              <a:rPr lang="en-US" dirty="0"/>
              <a:t>Analyze the retrieved documents and decide on the answer.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9D97AA-9E73-EF4B-BCCA-C17806A64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CD1152-0F27-304D-B553-3DFC2439A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81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Question-Answer System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A0D45-2502-064B-87BC-012DFD80F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D9386-C4C6-8340-A3B9-14BF16D2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80F4CD-1B3F-EE48-BAF5-D3011597A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340768"/>
            <a:ext cx="6897556" cy="4483412"/>
          </a:xfrm>
        </p:spPr>
      </p:pic>
    </p:spTree>
    <p:extLst>
      <p:ext uri="{BB962C8B-B14F-4D97-AF65-F5344CB8AC3E}">
        <p14:creationId xmlns:p14="http://schemas.microsoft.com/office/powerpoint/2010/main" val="143366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Publicly indexable web (PIW) vs. hidden web</a:t>
            </a:r>
          </a:p>
          <a:p>
            <a:r>
              <a:rPr lang="en-US" dirty="0"/>
              <a:t>Why is Hidden Web important?</a:t>
            </a:r>
          </a:p>
          <a:p>
            <a:pPr lvl="1"/>
            <a:r>
              <a:rPr lang="en-US" dirty="0"/>
              <a:t>Size: huge amount of data</a:t>
            </a:r>
          </a:p>
          <a:p>
            <a:pPr lvl="1"/>
            <a:r>
              <a:rPr lang="en-US" dirty="0"/>
              <a:t>Data quality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Ordinary crawlers cannot be used.</a:t>
            </a:r>
          </a:p>
          <a:p>
            <a:pPr lvl="1"/>
            <a:r>
              <a:rPr lang="en-US" dirty="0"/>
              <a:t>The data in hidden databases can only be accessed through a search interface.</a:t>
            </a:r>
          </a:p>
          <a:p>
            <a:pPr lvl="1"/>
            <a:r>
              <a:rPr lang="en-US" dirty="0"/>
              <a:t>Usually, the underlying structure of the database is unknown.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800645-29F0-FF4D-8EB8-E778F2836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F4E3B-02D0-8B44-A04C-5782C39DF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Crawling the Hidden Web</a:t>
            </a:r>
          </a:p>
          <a:p>
            <a:pPr lvl="1"/>
            <a:r>
              <a:rPr lang="en-US" dirty="0"/>
              <a:t>Submit queries to the search interface of the database</a:t>
            </a:r>
          </a:p>
          <a:p>
            <a:pPr lvl="2"/>
            <a:r>
              <a:rPr lang="en-US" sz="1969" dirty="0"/>
              <a:t>By analyzing the search interface, trying to fill in the fields for all possible values from a repository </a:t>
            </a:r>
          </a:p>
          <a:p>
            <a:pPr lvl="2"/>
            <a:r>
              <a:rPr lang="en-US" sz="1969" dirty="0"/>
              <a:t>By using agents that find search forms, learn to fill them, and retrieve the result pages</a:t>
            </a:r>
          </a:p>
          <a:p>
            <a:pPr lvl="1"/>
            <a:r>
              <a:rPr lang="en-US" dirty="0"/>
              <a:t>Analyze the returned result pages</a:t>
            </a:r>
          </a:p>
          <a:p>
            <a:pPr lvl="2"/>
            <a:r>
              <a:rPr lang="en-US" sz="1969" dirty="0"/>
              <a:t>Determine whether they contain results or not</a:t>
            </a:r>
          </a:p>
          <a:p>
            <a:pPr lvl="2"/>
            <a:r>
              <a:rPr lang="en-US" sz="1969" dirty="0"/>
              <a:t>Use templates to extract information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2DF081-03A7-2C45-B5A4-BA60BF9BF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C8B9A-0829-0B4D-9352-6CCF6E479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Hidden Web</a:t>
            </a:r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Metasearching</a:t>
            </a:r>
          </a:p>
          <a:p>
            <a:pPr lvl="1"/>
            <a:r>
              <a:rPr lang="en-US" dirty="0"/>
              <a:t>Database selection – Query Translation – Result Merging</a:t>
            </a:r>
          </a:p>
          <a:p>
            <a:pPr lvl="1"/>
            <a:r>
              <a:rPr lang="en-US" dirty="0"/>
              <a:t>Database selection is based on </a:t>
            </a:r>
            <a:r>
              <a:rPr lang="en-US" i="1" dirty="0"/>
              <a:t>Content Summaries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Content Summary Extraction:</a:t>
            </a:r>
          </a:p>
          <a:p>
            <a:pPr lvl="2"/>
            <a:r>
              <a:rPr lang="en-US" sz="1969" dirty="0"/>
              <a:t>RS-Ord and RS-Lrd</a:t>
            </a:r>
          </a:p>
          <a:p>
            <a:pPr lvl="2"/>
            <a:r>
              <a:rPr lang="en-US" sz="1969" dirty="0"/>
              <a:t>Focused Probing with Database Categorization</a:t>
            </a:r>
          </a:p>
          <a:p>
            <a:pPr lvl="1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09A9C-8A9A-C440-8CA6-11C7C62FF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701D9-D4E1-B74A-80BA-6BBE2EFF2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6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37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8959-998F-FF45-8FF3-A679E55A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948FC-0795-5C46-8445-6AA004FF8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“Big data” characteristics play a role</a:t>
            </a:r>
          </a:p>
          <a:p>
            <a:pPr lvl="1"/>
            <a:r>
              <a:rPr lang="en-US" dirty="0"/>
              <a:t>No or highly variable (among sources) schema</a:t>
            </a:r>
          </a:p>
          <a:p>
            <a:pPr lvl="1"/>
            <a:r>
              <a:rPr lang="en-US" dirty="0"/>
              <a:t>Numbers are much higher</a:t>
            </a:r>
          </a:p>
          <a:p>
            <a:pPr lvl="1"/>
            <a:r>
              <a:rPr lang="en-US" dirty="0"/>
              <a:t>Data quality is a major issue</a:t>
            </a:r>
          </a:p>
          <a:p>
            <a:r>
              <a:rPr lang="en-US" dirty="0"/>
              <a:t>“Pay-as-you-go” integration</a:t>
            </a:r>
          </a:p>
          <a:p>
            <a:pPr lvl="1"/>
            <a:r>
              <a:rPr lang="en-US" dirty="0"/>
              <a:t>Data spaces → data lakes</a:t>
            </a:r>
          </a:p>
          <a:p>
            <a:r>
              <a:rPr lang="en-US" dirty="0"/>
              <a:t>Some approaches</a:t>
            </a:r>
          </a:p>
          <a:p>
            <a:pPr lvl="1"/>
            <a:r>
              <a:rPr lang="en-US" dirty="0"/>
              <a:t>Web Tables/Fusion Tables</a:t>
            </a:r>
          </a:p>
          <a:p>
            <a:pPr lvl="1"/>
            <a:r>
              <a:rPr lang="en-US" dirty="0"/>
              <a:t>Semantic web &amp; Linked Open Data (LOD)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51BD1-0800-AB49-8937-BA79334F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2872E-C024-774A-BB3C-3E3D6887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8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segments</a:t>
            </a:r>
          </a:p>
          <a:p>
            <a:pPr lvl="1"/>
            <a:r>
              <a:rPr lang="en-US" dirty="0"/>
              <a:t>Publicly indexable web (PIW)</a:t>
            </a:r>
          </a:p>
          <a:p>
            <a:pPr lvl="1"/>
            <a:r>
              <a:rPr lang="en-US" dirty="0"/>
              <a:t>Deep web (hidden web)</a:t>
            </a:r>
          </a:p>
          <a:p>
            <a:r>
              <a:rPr lang="en-US" dirty="0"/>
              <a:t>Most Internet users gain access to the web using search engines</a:t>
            </a:r>
          </a:p>
          <a:p>
            <a:pPr lvl="1"/>
            <a:r>
              <a:rPr lang="en-US" dirty="0"/>
              <a:t>Keyword search</a:t>
            </a:r>
          </a:p>
          <a:p>
            <a:pPr lvl="1"/>
            <a:r>
              <a:rPr lang="en-US" dirty="0"/>
              <a:t>Question-Answer (QA) systems</a:t>
            </a:r>
          </a:p>
          <a:p>
            <a:r>
              <a:rPr lang="en-US" dirty="0"/>
              <a:t>Separate communities with little commonality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9C4C1C-59FC-084A-B5BD-932FB4913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FF7E5-3AAE-9E48-ACDD-20207FB27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612D-CA70-2A43-B050-BD10E070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Tables/Fusion Tables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D3C00B-A229-9843-89C5-2D74068B0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052736"/>
            <a:ext cx="6810884" cy="51015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8B5B5-A5C0-9042-B61F-7DB693EEA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36DB-6DD3-B04A-9C39-D47F1AB7D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E387-238D-4A44-B8FD-D3949AAB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39E4-57A5-5D48-A3B5-7BEB1BBB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Vision: Move data from machine processable to machine understandable by integrating structured and unstructured web data and marking it up semantically</a:t>
            </a:r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Web data marked up so metadata is captured as annotations</a:t>
            </a:r>
          </a:p>
          <a:p>
            <a:pPr lvl="1"/>
            <a:r>
              <a:rPr lang="en-US" dirty="0"/>
              <a:t>Ontologies to make different data collections understandable</a:t>
            </a:r>
          </a:p>
          <a:p>
            <a:pPr lvl="1"/>
            <a:r>
              <a:rPr lang="en-US" dirty="0"/>
              <a:t>Logic-based technologies to access both metadata &amp; ontologies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86DA0-E01F-4845-BBE1-3B80B2DB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74FDC-A0C2-0D45-A949-449BDB1D5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1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FBF2-D09A-E347-8A79-9B96A42B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Open Data (LOD)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2AB6-746C-8243-9516-6C64ECE99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LOD is a realization and clarification of this vision → linkages among data is an important part of the vision</a:t>
            </a:r>
          </a:p>
          <a:p>
            <a:r>
              <a:rPr lang="en-US" dirty="0"/>
              <a:t>Integrate data on the web based on four principles: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All web sources (data) are locally identified by their URIs that serve as names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These names are accessible by HTTP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Information about data sources/entities are encoded as RDF (Resource Description Framework)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Connections among datasets are established by data links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7FABF-E3DF-6741-92EE-7F60CC4EC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5C65B-EE60-4A4A-B405-11588CE73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66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E23E-1BC5-9745-88FF-6C8D1F85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Graph (as of 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59A2-E941-EC47-8935-677BC085C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AD268-0E95-784C-A752-13BA823D0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43</a:t>
            </a:fld>
            <a:endParaRPr lang="en-US"/>
          </a:p>
        </p:txBody>
      </p:sp>
      <p:pic>
        <p:nvPicPr>
          <p:cNvPr id="15" name="Content Placeholder 14" descr="A picture containing fruit, flower, honeycomb&#10;&#10;Description automatically generated">
            <a:extLst>
              <a:ext uri="{FF2B5EF4-FFF2-40B4-BE49-F238E27FC236}">
                <a16:creationId xmlns:a16="http://schemas.microsoft.com/office/drawing/2014/main" id="{8BB962EE-8104-EF43-B6B7-734D24FF4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124744"/>
            <a:ext cx="5226503" cy="4934173"/>
          </a:xfrm>
        </p:spPr>
      </p:pic>
    </p:spTree>
    <p:extLst>
      <p:ext uri="{BB962C8B-B14F-4D97-AF65-F5344CB8AC3E}">
        <p14:creationId xmlns:p14="http://schemas.microsoft.com/office/powerpoint/2010/main" val="642739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0BEA-2DDE-C945-BF2A-119D825E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 Technologies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F2429-073E-324E-802D-2D799EF01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40" y="1905344"/>
            <a:ext cx="2880320" cy="39204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6172A-E24B-8345-934F-374A3DD34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D1CB8-22E9-904E-B205-6966C06D8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81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307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is divided into pieces called </a:t>
            </a:r>
            <a:r>
              <a:rPr lang="en-US" dirty="0">
                <a:solidFill>
                  <a:srgbClr val="0432FF"/>
                </a:solidFill>
              </a:rPr>
              <a:t>elements</a:t>
            </a:r>
          </a:p>
          <a:p>
            <a:pPr>
              <a:spcBef>
                <a:spcPts val="0"/>
              </a:spcBef>
            </a:pPr>
            <a:r>
              <a:rPr lang="en-US" dirty="0"/>
              <a:t>Elements can be nested, but not overlapped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Nesting represents hierarchical relationships between the elements</a:t>
            </a:r>
          </a:p>
          <a:p>
            <a:pPr>
              <a:spcBef>
                <a:spcPts val="0"/>
              </a:spcBef>
            </a:pPr>
            <a:r>
              <a:rPr lang="en-US" dirty="0"/>
              <a:t>Elements have attributes</a:t>
            </a:r>
          </a:p>
          <a:p>
            <a:pPr>
              <a:spcBef>
                <a:spcPts val="0"/>
              </a:spcBef>
            </a:pPr>
            <a:r>
              <a:rPr lang="en-US" dirty="0"/>
              <a:t>Elements can also have relationships to other elements (ID-IDREF)</a:t>
            </a:r>
          </a:p>
          <a:p>
            <a:pPr>
              <a:spcBef>
                <a:spcPts val="0"/>
              </a:spcBef>
            </a:pPr>
            <a:r>
              <a:rPr lang="en-US" dirty="0"/>
              <a:t>Can be represented as a graph, but usually simplified as a tree</a:t>
            </a:r>
          </a:p>
          <a:p>
            <a:pPr lvl="1">
              <a:spcBef>
                <a:spcPts val="0"/>
              </a:spcBef>
            </a:pPr>
            <a:r>
              <a:rPr lang="en-US" dirty="0"/>
              <a:t>Root element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Zero or more child elements representing nested subelements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Document order over elements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Attributes are also shown as nodes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963DE-649D-0D46-B467-4F735F4CF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E189-D1EE-F44C-9E9F-3F3988571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80" y="1163637"/>
            <a:ext cx="8229600" cy="45307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Can be represented by a Document Type Definition (DTD) or XMLSchema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</a:rPr>
              <a:t>Simpler definition using a schema graph: 5-tuple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</a:t>
            </a:r>
            <a:r>
              <a:rPr lang="en-US" dirty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>
                <a:solidFill>
                  <a:schemeClr val="tx2"/>
                </a:solidFill>
              </a:rPr>
              <a:t>,</a:t>
            </a:r>
            <a:r>
              <a:rPr lang="en-US" dirty="0">
                <a:solidFill>
                  <a:schemeClr val="tx2"/>
                </a:solidFill>
                <a:sym typeface="Symbol"/>
              </a:rPr>
              <a:t>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chemeClr val="tx2"/>
                </a:solidFill>
              </a:rPr>
              <a:t>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chemeClr val="tx2"/>
                </a:solidFill>
              </a:rPr>
              <a:t>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ρ</a:t>
            </a:r>
            <a:r>
              <a:rPr lang="en-US" dirty="0">
                <a:solidFill>
                  <a:schemeClr val="tx2"/>
                </a:solidFill>
                <a:sym typeface="Symbol"/>
              </a:rPr>
              <a:t>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is an alphabet of XML document node types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 </a:t>
            </a:r>
            <a:r>
              <a:rPr lang="en-US" dirty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×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is a set of edges between node types</a:t>
            </a:r>
          </a:p>
          <a:p>
            <a:pPr lvl="2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=(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) ∈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denotes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may contain an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</a:p>
          <a:p>
            <a:pPr lvl="1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</a:rPr>
              <a:t>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  <a:sym typeface="Symbol"/>
              </a:rPr>
              <a:t>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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 {ONCE, OPT, MULT}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sym typeface="Wingdings" charset="2"/>
              </a:rPr>
              <a:t>ONCE: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must contain exactly one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sym typeface="Wingdings" charset="2"/>
              </a:rPr>
              <a:t>OPT: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may or may not contain an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sym typeface="Wingdings" charset="2"/>
              </a:rPr>
              <a:t>MULT: item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may contain multiple items of type </a:t>
            </a: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  <a:sym typeface="Wingdings" charset="2"/>
            </a:endParaRPr>
          </a:p>
          <a:p>
            <a:pPr lvl="1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  <a:sym typeface="Wingdings" charset="2"/>
              </a:rPr>
              <a:t>m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: </a:t>
            </a:r>
            <a:r>
              <a:rPr lang="en-US" dirty="0">
                <a:solidFill>
                  <a:schemeClr val="tx2"/>
                </a:solidFill>
                <a:latin typeface="Symbol" charset="0"/>
                <a:sym typeface="Symbol"/>
              </a:rPr>
              <a:t></a:t>
            </a:r>
            <a:r>
              <a:rPr lang="en-US" dirty="0">
                <a:solidFill>
                  <a:schemeClr val="tx2"/>
                </a:solidFill>
                <a:latin typeface="Symbol" charset="0"/>
              </a:rPr>
              <a:t> </a:t>
            </a:r>
            <a:r>
              <a:rPr lang="en-US" dirty="0">
                <a:solidFill>
                  <a:schemeClr val="tx2"/>
                </a:solidFill>
                <a:sym typeface="Symbol"/>
              </a:rPr>
              <a:t>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 {</a:t>
            </a:r>
            <a:r>
              <a:rPr lang="en-US" dirty="0">
                <a:solidFill>
                  <a:schemeClr val="tx2"/>
                </a:solidFill>
                <a:latin typeface="Courier" pitchFamily="2" charset="0"/>
                <a:cs typeface="Courier New"/>
                <a:sym typeface="Wingdings" charset="2"/>
              </a:rPr>
              <a:t>string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}</a:t>
            </a:r>
          </a:p>
          <a:p>
            <a:pPr lvl="2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  <a:sym typeface="Wingdings" charset="2"/>
              </a:rPr>
              <a:t>m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) denotes the domain of text content of an item of type </a:t>
            </a:r>
            <a:r>
              <a:rPr lang="en-US" dirty="0" err="1">
                <a:solidFill>
                  <a:schemeClr val="tx2"/>
                </a:solidFill>
                <a:latin typeface="Symbol" charset="2"/>
                <a:cs typeface="Symbol" charset="2"/>
              </a:rPr>
              <a:t>σ</a:t>
            </a:r>
            <a:endParaRPr lang="en-US" dirty="0">
              <a:solidFill>
                <a:schemeClr val="tx2"/>
              </a:solidFill>
              <a:sym typeface="Wingdings" charset="2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/>
                </a:solidFill>
                <a:latin typeface="Symbol" charset="2"/>
                <a:cs typeface="Symbol" charset="2"/>
              </a:rPr>
              <a:t>ρ</a:t>
            </a:r>
            <a:r>
              <a:rPr lang="en-US" dirty="0">
                <a:solidFill>
                  <a:schemeClr val="tx2"/>
                </a:solidFill>
                <a:sym typeface="Wingdings" charset="2"/>
              </a:rPr>
              <a:t> is the root node type 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F02A9-3AC0-9048-B9BB-FB157AC39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DD8EB-36FF-C647-BDC6-D6220185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77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 descr="fig-17-xmlsche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8369297" cy="42191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EC05-2794-4242-8585-D8586B54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00DCC-5756-AE49-B638-01305C7BB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6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22E7-915B-9941-B341-7FE70988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Query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F43DB-E47D-7649-8CBA-63DDB452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/>
              <a:t>Xpath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Based on path expressions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 list of steps</a:t>
            </a:r>
          </a:p>
          <a:p>
            <a:pPr lvl="1">
              <a:spcBef>
                <a:spcPts val="0"/>
              </a:spcBef>
            </a:pPr>
            <a:r>
              <a:rPr lang="en-US" dirty="0"/>
              <a:t>Each step consists of</a:t>
            </a:r>
          </a:p>
          <a:p>
            <a:pPr lvl="2">
              <a:spcBef>
                <a:spcPts val="0"/>
              </a:spcBef>
            </a:pPr>
            <a:r>
              <a:rPr lang="en-US" dirty="0"/>
              <a:t>An </a:t>
            </a:r>
            <a:r>
              <a:rPr lang="en-US" dirty="0">
                <a:solidFill>
                  <a:srgbClr val="0432FF"/>
                </a:solidFill>
              </a:rPr>
              <a:t>axis</a:t>
            </a:r>
            <a:r>
              <a:rPr lang="en-US" dirty="0">
                <a:solidFill>
                  <a:srgbClr val="009999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(13 of them)</a:t>
            </a:r>
          </a:p>
          <a:p>
            <a:pPr lvl="2"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name test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Zero or more </a:t>
            </a:r>
            <a:r>
              <a:rPr lang="en-US" dirty="0">
                <a:solidFill>
                  <a:srgbClr val="0432FF"/>
                </a:solidFill>
              </a:rPr>
              <a:t>qualifiers</a:t>
            </a:r>
          </a:p>
          <a:p>
            <a:pPr lvl="2">
              <a:spcBef>
                <a:spcPts val="0"/>
              </a:spcBef>
            </a:pPr>
            <a:r>
              <a:rPr lang="en-US" dirty="0"/>
              <a:t>Last step is called a </a:t>
            </a:r>
            <a:r>
              <a:rPr lang="en-US" dirty="0">
                <a:solidFill>
                  <a:srgbClr val="0432FF"/>
                </a:solidFill>
              </a:rPr>
              <a:t>return step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Xquery</a:t>
            </a:r>
            <a:endParaRPr lang="en-US" dirty="0">
              <a:solidFill>
                <a:srgbClr val="0432FF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FLWOR expression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“for”, “let”, “where”, “order by”, “return” clauses</a:t>
            </a:r>
          </a:p>
          <a:p>
            <a:pPr lvl="2">
              <a:spcBef>
                <a:spcPts val="0"/>
              </a:spcBef>
            </a:pPr>
            <a:r>
              <a:rPr lang="en-US" dirty="0"/>
              <a:t>Each clause can reference path expressions or other FLWOR expressions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Similar to SQL select-from-where-aggregate but operating on a list of XML document tree nodes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432FF"/>
              </a:solidFill>
            </a:endParaRP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BC2A1-C411-E646-A866-FD888ACA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36107-D202-CF49-86B2-4A150CD2F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C9D74-6652-BF4E-B77F-A02BF74A0924}"/>
              </a:ext>
            </a:extLst>
          </p:cNvPr>
          <p:cNvSpPr txBox="1"/>
          <p:nvPr/>
        </p:nvSpPr>
        <p:spPr>
          <a:xfrm>
            <a:off x="6378402" y="1053303"/>
            <a:ext cx="2411238" cy="3467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child (/)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descendent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descendent-or-self (//)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parent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attribute (/@)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self (.)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ancestor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ancestor-or-self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following-sibling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following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preceding-sibling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preceding</a:t>
            </a:r>
          </a:p>
          <a:p>
            <a:r>
              <a:rPr lang="en-US" sz="1687" dirty="0">
                <a:solidFill>
                  <a:schemeClr val="tx2"/>
                </a:solidFill>
                <a:latin typeface="Book Antiqua"/>
              </a:rPr>
              <a:t>namespace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FBAABE-08C5-4640-AB77-0627D6540CE8}"/>
              </a:ext>
            </a:extLst>
          </p:cNvPr>
          <p:cNvCxnSpPr>
            <a:cxnSpLocks/>
          </p:cNvCxnSpPr>
          <p:nvPr/>
        </p:nvCxnSpPr>
        <p:spPr bwMode="auto">
          <a:xfrm>
            <a:off x="3923928" y="3068960"/>
            <a:ext cx="2454474" cy="0"/>
          </a:xfrm>
          <a:prstGeom prst="straightConnector1">
            <a:avLst/>
          </a:prstGeom>
          <a:solidFill>
            <a:srgbClr val="6682AA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01483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XPath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author</a:t>
            </a:r>
            <a:r>
              <a:rPr lang="en-US" dirty="0">
                <a:solidFill>
                  <a:srgbClr val="008000"/>
                </a:solidFill>
              </a:rPr>
              <a:t>[.//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= “Valduriez”</a:t>
            </a:r>
            <a:r>
              <a:rPr lang="en-US" dirty="0">
                <a:solidFill>
                  <a:srgbClr val="008000"/>
                </a:solidFill>
              </a:rPr>
              <a:t>]//</a:t>
            </a:r>
            <a:r>
              <a:rPr lang="en-US" dirty="0">
                <a:solidFill>
                  <a:srgbClr val="FF0000"/>
                </a:solidFill>
              </a:rPr>
              <a:t>book</a:t>
            </a:r>
            <a:r>
              <a:rPr lang="en-US" dirty="0">
                <a:solidFill>
                  <a:srgbClr val="008000"/>
                </a:solidFill>
              </a:rPr>
              <a:t>[</a:t>
            </a:r>
            <a:r>
              <a:rPr lang="en-US" dirty="0">
                <a:solidFill>
                  <a:srgbClr val="FF0000"/>
                </a:solidFill>
              </a:rPr>
              <a:t>price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&lt; 100</a:t>
            </a:r>
            <a:r>
              <a:rPr lang="en-US" dirty="0">
                <a:solidFill>
                  <a:srgbClr val="008000"/>
                </a:solidFill>
              </a:rPr>
              <a:t>]</a:t>
            </a:r>
          </a:p>
          <a:p>
            <a:r>
              <a:rPr lang="en-US" dirty="0">
                <a:solidFill>
                  <a:srgbClr val="FF0000"/>
                </a:solidFill>
              </a:rPr>
              <a:t>Name constraints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Correspond to name tests</a:t>
            </a:r>
          </a:p>
          <a:p>
            <a:r>
              <a:rPr lang="en-US" dirty="0">
                <a:solidFill>
                  <a:srgbClr val="008000"/>
                </a:solidFill>
              </a:rPr>
              <a:t>Structural constraints</a:t>
            </a:r>
          </a:p>
          <a:p>
            <a:pPr lvl="1"/>
            <a:r>
              <a:rPr lang="en-US" dirty="0"/>
              <a:t>Correspond to axes</a:t>
            </a:r>
          </a:p>
          <a:p>
            <a:r>
              <a:rPr lang="en-US" dirty="0">
                <a:solidFill>
                  <a:srgbClr val="0000FF"/>
                </a:solidFill>
              </a:rPr>
              <a:t>Value constraints</a:t>
            </a:r>
          </a:p>
          <a:p>
            <a:pPr lvl="1"/>
            <a:r>
              <a:rPr lang="en-US" dirty="0"/>
              <a:t>Correspond to value comparisons</a:t>
            </a:r>
          </a:p>
          <a:p>
            <a:r>
              <a:rPr lang="en-US" dirty="0"/>
              <a:t>Query pattern tree (QTP)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CE95B-9704-9A46-A3E1-24D796270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57E4-53DC-EA4E-B83B-6398FF4C0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fig-17-pattern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58" y="2432241"/>
            <a:ext cx="4384523" cy="36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0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2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Xquery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a list of books with their title and price ordered by their attribute names</a:t>
            </a:r>
          </a:p>
          <a:p>
            <a:pPr marL="589338" lvl="2" indent="0">
              <a:buNone/>
            </a:pPr>
            <a:r>
              <a:rPr lang="en-US" dirty="0">
                <a:latin typeface="Courier" pitchFamily="2" charset="0"/>
                <a:cs typeface="Courier New"/>
              </a:rPr>
              <a:t>let $col := collection(“bib”)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for $author in $col/author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		order by $author.name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		for $b in $author/pubs/book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			let $title := $b/title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			let $price := $b/price</a:t>
            </a:r>
          </a:p>
          <a:p>
            <a:pPr marL="589338" lvl="2" indent="0">
              <a:spcBef>
                <a:spcPts val="422"/>
              </a:spcBef>
              <a:buNone/>
            </a:pPr>
            <a:r>
              <a:rPr lang="en-US" dirty="0">
                <a:latin typeface="Courier" pitchFamily="2" charset="0"/>
                <a:cs typeface="Courier New"/>
              </a:rPr>
              <a:t>			return $title, $price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C81BB-1685-8846-B197-AC1FC3242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CCC90-A5F1-2F45-91BA-6774B5824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7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E947-3B7B-3042-A831-A82DC603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435280" cy="1139825"/>
          </a:xfrm>
        </p:spPr>
        <p:txBody>
          <a:bodyPr/>
          <a:lstStyle/>
          <a:p>
            <a:r>
              <a:rPr lang="en-US" dirty="0"/>
              <a:t>Resource Description Framework (RDF)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04AFC-A8B5-7D48-8048-12ADEF66A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4530725"/>
              </a:xfrm>
            </p:spPr>
            <p:txBody>
              <a:bodyPr/>
              <a:lstStyle/>
              <a:p>
                <a:pPr>
                  <a:spcBef>
                    <a:spcPts val="300"/>
                  </a:spcBef>
                </a:pPr>
                <a:r>
                  <a:rPr lang="en-US" dirty="0"/>
                  <a:t>Data model on top of XML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dirty="0"/>
                  <a:t>Models each fact as a set of triples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dirty="0"/>
                  <a:t>(</a:t>
                </a:r>
                <a:r>
                  <a:rPr lang="en-US" dirty="0">
                    <a:solidFill>
                      <a:srgbClr val="0432FF"/>
                    </a:solidFill>
                  </a:rPr>
                  <a:t>s</a:t>
                </a:r>
                <a:r>
                  <a:rPr lang="en-US" dirty="0"/>
                  <a:t>ubject, </a:t>
                </a:r>
                <a:r>
                  <a:rPr lang="en-US" dirty="0">
                    <a:solidFill>
                      <a:srgbClr val="0432FF"/>
                    </a:solidFill>
                  </a:rPr>
                  <a:t>p</a:t>
                </a:r>
                <a:r>
                  <a:rPr lang="en-US" dirty="0"/>
                  <a:t>roperty (or </a:t>
                </a:r>
                <a:r>
                  <a:rPr lang="en-US" dirty="0">
                    <a:solidFill>
                      <a:srgbClr val="0432FF"/>
                    </a:solidFill>
                  </a:rPr>
                  <a:t>p</a:t>
                </a:r>
                <a:r>
                  <a:rPr lang="en-US" dirty="0"/>
                  <a:t>redicate), </a:t>
                </a:r>
                <a:r>
                  <a:rPr lang="en-US" dirty="0">
                    <a:solidFill>
                      <a:srgbClr val="0432FF"/>
                    </a:solidFill>
                  </a:rPr>
                  <a:t>o</a:t>
                </a:r>
                <a:r>
                  <a:rPr lang="en-US" dirty="0"/>
                  <a:t>bject): ⟨</a:t>
                </a:r>
                <a:r>
                  <a:rPr lang="en-US" dirty="0" err="1"/>
                  <a:t>s,p,o</a:t>
                </a:r>
                <a:r>
                  <a:rPr lang="en-US" dirty="0"/>
                  <a:t>〉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CA" dirty="0"/>
                  <a:t>Subject: the entity that is described (URI or blank node)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CA" dirty="0"/>
                  <a:t>Predicate: a feature of the entity (URI)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CA" dirty="0"/>
                  <a:t>Object: value of the feature (URI, blank node or literal)</a:t>
                </a:r>
              </a:p>
              <a:p>
                <a:pPr>
                  <a:spcBef>
                    <a:spcPts val="300"/>
                  </a:spcBef>
                </a:pPr>
                <a:r>
                  <a:rPr lang="en-CA" dirty="0"/>
                  <a:t>Formally: an RDF triple</a:t>
                </a: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:r>
                  <a:rPr lang="en-CA" dirty="0"/>
                  <a:t>where</a:t>
                </a:r>
              </a:p>
              <a:p>
                <a:pPr lvl="2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denotes the set of URIs</a:t>
                </a:r>
              </a:p>
              <a:p>
                <a:pPr lvl="2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denotes the set of blank nodes</a:t>
                </a:r>
              </a:p>
              <a:p>
                <a:pPr lvl="2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denotes the set of literals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CA" dirty="0"/>
                  <a:t>Set of RDF triples form a RDF dataset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D04AFC-A8B5-7D48-8048-12ADEF66A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4530725"/>
              </a:xfrm>
              <a:blipFill rotWithShape="1">
                <a:blip r:embed="rId2"/>
                <a:stretch>
                  <a:fillRect b="-13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A5D6-DB72-554B-8AAC-2843CE4CA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EEC2-9AF9-9B44-A334-1E50DC079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D1E2-64B8-1E47-BFA0-C50A9758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Dataset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3BA973-BFD1-AA47-A8E5-31BD2FA50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39" y="1196753"/>
            <a:ext cx="6644635" cy="48982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DAB20-E506-6F46-95F3-1B7F07195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67662-6EE1-8C43-B8E8-6A2A5279A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1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E947-3B7B-3042-A831-A82DC603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435280" cy="1139825"/>
          </a:xfrm>
        </p:spPr>
        <p:txBody>
          <a:bodyPr/>
          <a:lstStyle/>
          <a:p>
            <a:r>
              <a:rPr lang="en-US" dirty="0"/>
              <a:t>RDF Schema (RDFS)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4AFC-A8B5-7D48-8048-12ADEF66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Annotation of RDF data with semantic metadata</a:t>
            </a:r>
          </a:p>
          <a:p>
            <a:pPr marL="400050"/>
            <a:r>
              <a:rPr lang="en-US" dirty="0"/>
              <a:t>Allows the definition of classes and class hierarchies</a:t>
            </a:r>
          </a:p>
          <a:p>
            <a:pPr marL="400050"/>
            <a:r>
              <a:rPr lang="en-US" dirty="0"/>
              <a:t>Enables reasoning over RDF data (</a:t>
            </a:r>
            <a:r>
              <a:rPr lang="en-US" dirty="0">
                <a:solidFill>
                  <a:srgbClr val="0432FF"/>
                </a:solidFill>
              </a:rPr>
              <a:t>entailment</a:t>
            </a:r>
            <a:r>
              <a:rPr lang="en-US" dirty="0"/>
              <a:t>)</a:t>
            </a:r>
          </a:p>
          <a:p>
            <a:pPr marL="400050"/>
            <a:r>
              <a:rPr lang="en-US" dirty="0"/>
              <a:t>Built-in class definitions</a:t>
            </a:r>
          </a:p>
          <a:p>
            <a:pPr marL="800100" lvl="1"/>
            <a:r>
              <a:rPr lang="en-US" dirty="0" err="1">
                <a:latin typeface="Lucida Console" panose="020B0609040504020204" pitchFamily="49" charset="0"/>
              </a:rPr>
              <a:t>rdfs:Class</a:t>
            </a:r>
            <a:r>
              <a:rPr lang="en-US" dirty="0"/>
              <a:t>, </a:t>
            </a:r>
            <a:r>
              <a:rPr lang="en-US" dirty="0" err="1">
                <a:latin typeface="Lucida Console" panose="020B0609040504020204" pitchFamily="49" charset="0"/>
              </a:rPr>
              <a:t>rdfs:subClassOf</a:t>
            </a:r>
            <a:r>
              <a:rPr lang="en-US" dirty="0"/>
              <a:t>, </a:t>
            </a:r>
            <a:r>
              <a:rPr lang="en-US" dirty="0" err="1">
                <a:latin typeface="Lucida Console" panose="020B0609040504020204" pitchFamily="49" charset="0"/>
              </a:rPr>
              <a:t>rdfs:label</a:t>
            </a:r>
            <a:r>
              <a:rPr lang="en-US" dirty="0"/>
              <a:t>, …</a:t>
            </a:r>
          </a:p>
          <a:p>
            <a:pPr marL="400050"/>
            <a:r>
              <a:rPr lang="en-US" dirty="0"/>
              <a:t>Example</a:t>
            </a:r>
          </a:p>
          <a:p>
            <a:pPr marL="715963" indent="0">
              <a:buNone/>
            </a:pPr>
            <a:r>
              <a:rPr lang="en-US" dirty="0">
                <a:latin typeface="Courier" pitchFamily="2" charset="0"/>
              </a:rPr>
              <a:t>Movies </a:t>
            </a:r>
            <a:r>
              <a:rPr lang="en-US" dirty="0" err="1">
                <a:latin typeface="Courier" pitchFamily="2" charset="0"/>
              </a:rPr>
              <a:t>rdf:type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rdfs:Class</a:t>
            </a:r>
            <a:r>
              <a:rPr lang="en-US" dirty="0">
                <a:latin typeface="Courier" pitchFamily="2" charset="0"/>
              </a:rPr>
              <a:t>.</a:t>
            </a:r>
          </a:p>
          <a:p>
            <a:pPr marL="715963" indent="0">
              <a:spcBef>
                <a:spcPts val="0"/>
              </a:spcBef>
              <a:buNone/>
            </a:pPr>
            <a:r>
              <a:rPr lang="en-US" dirty="0" err="1">
                <a:latin typeface="Courier" pitchFamily="2" charset="0"/>
              </a:rPr>
              <a:t>ActionMovies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rdfs:subClassOf</a:t>
            </a:r>
            <a:r>
              <a:rPr lang="en-US" dirty="0">
                <a:latin typeface="Courier" pitchFamily="2" charset="0"/>
              </a:rPr>
              <a:t> Movies.</a:t>
            </a:r>
          </a:p>
          <a:p>
            <a:pPr marL="71596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Dramas </a:t>
            </a:r>
            <a:r>
              <a:rPr lang="en-US" dirty="0" err="1">
                <a:latin typeface="Courier" pitchFamily="2" charset="0"/>
              </a:rPr>
              <a:t>rdfs:subClassOf</a:t>
            </a:r>
            <a:r>
              <a:rPr lang="en-US" dirty="0">
                <a:latin typeface="Courier" pitchFamily="2" charset="0"/>
              </a:rPr>
              <a:t> Movies.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A5D6-DB72-554B-8AAC-2843CE4CA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EEC2-9AF9-9B44-A334-1E50DC079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43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2BEF-C3F8-074C-BBFD-25B8FE36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Graph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E81DB4B-239B-C84D-986D-D29EBD96C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908720"/>
            <a:ext cx="6932056" cy="50402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FFC3B-14F1-B74A-A040-BB7559471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C1242-1D0D-E243-923A-56C102184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83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6C96-5C11-F840-9E52-3AE566F0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Query Language – SPARQL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4AD271-8DC6-534A-8D4E-C722A67FB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8229600" cy="4530725"/>
              </a:xfrm>
            </p:spPr>
            <p:txBody>
              <a:bodyPr/>
              <a:lstStyle/>
              <a:p>
                <a:pPr>
                  <a:spcBef>
                    <a:spcPts val="300"/>
                  </a:spcBef>
                </a:pPr>
                <a:r>
                  <a:rPr lang="en-CA" dirty="0"/>
                  <a:t>SPARQL Protocol and RDF Query Language</a:t>
                </a:r>
              </a:p>
              <a:p>
                <a:pPr>
                  <a:spcBef>
                    <a:spcPts val="300"/>
                  </a:spcBef>
                </a:pPr>
                <a:r>
                  <a:rPr lang="en-CA" dirty="0"/>
                  <a:t>Formally: 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CA" dirty="0"/>
                  <a:t> denote set of all URIs, blank nodes, literals, and variables</a:t>
                </a:r>
              </a:p>
              <a:p>
                <a:pPr marL="914400" lvl="1" indent="-457200">
                  <a:spcBef>
                    <a:spcPts val="300"/>
                  </a:spcBef>
                  <a:buFont typeface="+mj-lt"/>
                  <a:buAutoNum type="arabicParenR"/>
                </a:pPr>
                <a:r>
                  <a:rPr lang="en-CA" dirty="0"/>
                  <a:t>A </a:t>
                </a:r>
                <a:r>
                  <a:rPr lang="en-CA" dirty="0">
                    <a:solidFill>
                      <a:srgbClr val="0432FF"/>
                    </a:solidFill>
                  </a:rPr>
                  <a:t>triple pattern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</m:d>
                  </m:oMath>
                </a14:m>
                <a:r>
                  <a:rPr lang="en-CA" dirty="0"/>
                  <a:t> is a SPARQL expression</a:t>
                </a:r>
              </a:p>
              <a:p>
                <a:pPr marL="914400" lvl="1" indent="-457200">
                  <a:spcBef>
                    <a:spcPts val="300"/>
                  </a:spcBef>
                  <a:buFont typeface="+mj-lt"/>
                  <a:buAutoNum type="arabicParenR"/>
                </a:pPr>
                <a:r>
                  <a:rPr lang="en-CA" dirty="0"/>
                  <a:t>If </a:t>
                </a:r>
                <a:r>
                  <a:rPr lang="en-CA" dirty="0">
                    <a:latin typeface="Courier" pitchFamily="2" charset="0"/>
                  </a:rPr>
                  <a:t>P</a:t>
                </a:r>
                <a:r>
                  <a:rPr lang="en-CA" dirty="0"/>
                  <a:t> is a SPARQL expression, then </a:t>
                </a:r>
              </a:p>
              <a:p>
                <a:pPr marL="457200" lvl="1" indent="0">
                  <a:spcBef>
                    <a:spcPts val="300"/>
                  </a:spcBef>
                  <a:buNone/>
                </a:pPr>
                <a:r>
                  <a:rPr lang="en-CA" dirty="0">
                    <a:latin typeface="Courier" pitchFamily="2" charset="0"/>
                  </a:rPr>
                  <a:t>		P FILTER R</a:t>
                </a:r>
                <a:r>
                  <a:rPr lang="en-CA" dirty="0"/>
                  <a:t> </a:t>
                </a:r>
              </a:p>
              <a:p>
                <a:pPr marL="457200" lvl="1" indent="0">
                  <a:spcBef>
                    <a:spcPts val="300"/>
                  </a:spcBef>
                  <a:buNone/>
                </a:pPr>
                <a:r>
                  <a:rPr lang="en-CA" dirty="0"/>
                  <a:t>	is also a SPARQL expression</a:t>
                </a:r>
              </a:p>
              <a:p>
                <a:pPr marL="914400" lvl="1" indent="-457200">
                  <a:spcBef>
                    <a:spcPts val="300"/>
                  </a:spcBef>
                  <a:buFont typeface="+mj-lt"/>
                  <a:buAutoNum type="arabicParenR"/>
                </a:pPr>
                <a:r>
                  <a:rPr lang="en-CA" dirty="0"/>
                  <a:t>If </a:t>
                </a:r>
                <a:r>
                  <a:rPr lang="en-CA" dirty="0">
                    <a:latin typeface="Courier" pitchFamily="2" charset="0"/>
                  </a:rPr>
                  <a:t>P1</a:t>
                </a:r>
                <a:r>
                  <a:rPr lang="en-CA" dirty="0"/>
                  <a:t> &amp; </a:t>
                </a:r>
                <a:r>
                  <a:rPr lang="en-CA" dirty="0">
                    <a:latin typeface="Courier" pitchFamily="2" charset="0"/>
                  </a:rPr>
                  <a:t>P2</a:t>
                </a:r>
                <a:r>
                  <a:rPr lang="en-CA" dirty="0"/>
                  <a:t> are SPARQL expressions, then </a:t>
                </a:r>
              </a:p>
              <a:p>
                <a:pPr marL="857250" lvl="2" indent="0">
                  <a:spcBef>
                    <a:spcPts val="300"/>
                  </a:spcBef>
                  <a:buNone/>
                </a:pPr>
                <a:r>
                  <a:rPr lang="en-CA" dirty="0"/>
                  <a:t>		</a:t>
                </a:r>
                <a:r>
                  <a:rPr lang="en-CA" dirty="0">
                    <a:latin typeface="Courier" pitchFamily="2" charset="0"/>
                  </a:rPr>
                  <a:t>P1 AND|OPT|OR P2 </a:t>
                </a:r>
              </a:p>
              <a:p>
                <a:pPr marL="857250" lvl="2" indent="0">
                  <a:spcBef>
                    <a:spcPts val="300"/>
                  </a:spcBef>
                  <a:buNone/>
                </a:pPr>
                <a:r>
                  <a:rPr lang="en-CA" dirty="0"/>
                  <a:t>are also SPARQL expressions</a:t>
                </a:r>
              </a:p>
              <a:p>
                <a:pPr marL="457200" lvl="1" indent="0">
                  <a:spcBef>
                    <a:spcPts val="300"/>
                  </a:spcBef>
                  <a:buNone/>
                </a:pPr>
                <a:r>
                  <a:rPr lang="en-CA" dirty="0">
                    <a:highlight>
                      <a:srgbClr val="FFFF00"/>
                    </a:highlight>
                  </a:rPr>
                  <a:t>2) and 3) are optional</a:t>
                </a:r>
              </a:p>
              <a:p>
                <a:pPr marL="400050">
                  <a:spcBef>
                    <a:spcPts val="300"/>
                  </a:spcBef>
                </a:pPr>
                <a:r>
                  <a:rPr lang="en-CA" dirty="0">
                    <a:solidFill>
                      <a:srgbClr val="0432FF"/>
                    </a:solidFill>
                  </a:rPr>
                  <a:t>Basic graph pattern</a:t>
                </a:r>
                <a:r>
                  <a:rPr lang="en-CA" dirty="0"/>
                  <a:t> (BGP): set of triple patterns</a:t>
                </a:r>
              </a:p>
              <a:p>
                <a:pPr>
                  <a:spcBef>
                    <a:spcPts val="3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4AD271-8DC6-534A-8D4E-C722A67FB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8229600" cy="4530725"/>
              </a:xfrm>
              <a:blipFill rotWithShape="1">
                <a:blip r:embed="rId2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45883-31CE-0B48-93A6-F559E405B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B1A2A-46E6-5246-915F-8571ACD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92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168-C8AE-1F4F-A8CB-9E24F57D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2B3FE-377F-834B-9B90-CE68A891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171" y="4149080"/>
            <a:ext cx="5981834" cy="2016224"/>
          </a:xfrm>
          <a:solidFill>
            <a:srgbClr val="FFFF00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SELECT</a:t>
            </a:r>
            <a:r>
              <a:rPr lang="en-US" sz="1800" dirty="0">
                <a:latin typeface="Courier" pitchFamily="2" charset="0"/>
              </a:rPr>
              <a:t> ?name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WHERE</a:t>
            </a:r>
            <a:r>
              <a:rPr lang="en-US" sz="1800" dirty="0">
                <a:latin typeface="Courier" pitchFamily="2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?m </a:t>
            </a:r>
            <a:r>
              <a:rPr lang="en-US" sz="1800" dirty="0" err="1">
                <a:latin typeface="Courier" pitchFamily="2" charset="0"/>
              </a:rPr>
              <a:t>rdfs:label</a:t>
            </a:r>
            <a:r>
              <a:rPr lang="en-US" sz="1800" dirty="0">
                <a:latin typeface="Courier" pitchFamily="2" charset="0"/>
              </a:rPr>
              <a:t> ?name. ?m </a:t>
            </a:r>
            <a:r>
              <a:rPr lang="en-US" sz="1800" dirty="0" err="1">
                <a:latin typeface="Courier" pitchFamily="2" charset="0"/>
              </a:rPr>
              <a:t>movie:director</a:t>
            </a:r>
            <a:r>
              <a:rPr lang="en-US" sz="1800" dirty="0">
                <a:latin typeface="Courier" pitchFamily="2" charset="0"/>
              </a:rPr>
              <a:t> ?d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?d </a:t>
            </a:r>
            <a:r>
              <a:rPr lang="en-US" sz="1800" dirty="0" err="1">
                <a:latin typeface="Courier" pitchFamily="2" charset="0"/>
              </a:rPr>
              <a:t>movie:director_name</a:t>
            </a:r>
            <a:r>
              <a:rPr lang="en-US" sz="1800" dirty="0">
                <a:latin typeface="Courier" pitchFamily="2" charset="0"/>
              </a:rPr>
              <a:t> “Stanley Kubrick”.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?m </a:t>
            </a:r>
            <a:r>
              <a:rPr lang="en-US" sz="1800" dirty="0" err="1">
                <a:latin typeface="Courier" pitchFamily="2" charset="0"/>
              </a:rPr>
              <a:t>movie:relatedBook</a:t>
            </a:r>
            <a:r>
              <a:rPr lang="en-US" sz="1800" dirty="0">
                <a:latin typeface="Courier" pitchFamily="2" charset="0"/>
              </a:rPr>
              <a:t> ?b. ?b </a:t>
            </a:r>
            <a:r>
              <a:rPr lang="en-US" sz="1800" dirty="0" err="1">
                <a:latin typeface="Courier" pitchFamily="2" charset="0"/>
              </a:rPr>
              <a:t>rev:rating</a:t>
            </a:r>
            <a:r>
              <a:rPr lang="en-US" sz="1800" dirty="0">
                <a:latin typeface="Courier" pitchFamily="2" charset="0"/>
              </a:rPr>
              <a:t> ?r.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FILTER</a:t>
            </a:r>
            <a:r>
              <a:rPr lang="en-US" sz="1800" dirty="0">
                <a:latin typeface="Courier" pitchFamily="2" charset="0"/>
              </a:rPr>
              <a:t>(?r &gt; 4.0)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B73F8-32E6-1749-AE3A-AABB32C4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EFD65-20F8-A84A-B285-65ECE5340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56</a:t>
            </a:fld>
            <a:endParaRPr lang="en-US"/>
          </a:p>
        </p:txBody>
      </p:sp>
      <p:pic>
        <p:nvPicPr>
          <p:cNvPr id="6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43D1ED7-056F-FA4D-8E44-C3737948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1560" y="980728"/>
            <a:ext cx="4896544" cy="356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2973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89E7-AB47-7249-B9C5-A81A9D4E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 Query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D1B43-A8BB-C64C-8DDA-D79BCAF08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9FED6-91F5-C54E-B19D-6C426986B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BB55D9-B8F5-6E46-A289-166A11D0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124744"/>
            <a:ext cx="5981834" cy="2016224"/>
          </a:xfrm>
          <a:solidFill>
            <a:srgbClr val="FFFF00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SELECT</a:t>
            </a:r>
            <a:r>
              <a:rPr lang="en-US" sz="1800" dirty="0">
                <a:latin typeface="Courier" pitchFamily="2" charset="0"/>
              </a:rPr>
              <a:t> ?name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WHERE</a:t>
            </a:r>
            <a:r>
              <a:rPr lang="en-US" sz="1800" dirty="0">
                <a:latin typeface="Courier" pitchFamily="2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?m </a:t>
            </a:r>
            <a:r>
              <a:rPr lang="en-US" sz="1800" dirty="0" err="1">
                <a:latin typeface="Courier" pitchFamily="2" charset="0"/>
              </a:rPr>
              <a:t>rdfs:label</a:t>
            </a:r>
            <a:r>
              <a:rPr lang="en-US" sz="1800" dirty="0">
                <a:latin typeface="Courier" pitchFamily="2" charset="0"/>
              </a:rPr>
              <a:t> ?name. ?m </a:t>
            </a:r>
            <a:r>
              <a:rPr lang="en-US" sz="1800" dirty="0" err="1">
                <a:latin typeface="Courier" pitchFamily="2" charset="0"/>
              </a:rPr>
              <a:t>movie:director</a:t>
            </a:r>
            <a:r>
              <a:rPr lang="en-US" sz="1800" dirty="0">
                <a:latin typeface="Courier" pitchFamily="2" charset="0"/>
              </a:rPr>
              <a:t> ?d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?d </a:t>
            </a:r>
            <a:r>
              <a:rPr lang="en-US" sz="1800" dirty="0" err="1">
                <a:latin typeface="Courier" pitchFamily="2" charset="0"/>
              </a:rPr>
              <a:t>movie:director_name</a:t>
            </a:r>
            <a:r>
              <a:rPr lang="en-US" sz="1800" dirty="0">
                <a:latin typeface="Courier" pitchFamily="2" charset="0"/>
              </a:rPr>
              <a:t> “Stanley Kubrick”.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?m </a:t>
            </a:r>
            <a:r>
              <a:rPr lang="en-US" sz="1800" dirty="0" err="1">
                <a:latin typeface="Courier" pitchFamily="2" charset="0"/>
              </a:rPr>
              <a:t>movie:relatedBook</a:t>
            </a:r>
            <a:r>
              <a:rPr lang="en-US" sz="1800" dirty="0">
                <a:latin typeface="Courier" pitchFamily="2" charset="0"/>
              </a:rPr>
              <a:t> ?b. ?b </a:t>
            </a:r>
            <a:r>
              <a:rPr lang="en-US" sz="1800" dirty="0" err="1">
                <a:latin typeface="Courier" pitchFamily="2" charset="0"/>
              </a:rPr>
              <a:t>rev:rating</a:t>
            </a:r>
            <a:r>
              <a:rPr lang="en-US" sz="1800" dirty="0">
                <a:latin typeface="Courier" pitchFamily="2" charset="0"/>
              </a:rPr>
              <a:t> ?r.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 pitchFamily="2" charset="0"/>
              </a:rPr>
              <a:t>FILTER</a:t>
            </a:r>
            <a:r>
              <a:rPr lang="en-US" sz="1800" dirty="0">
                <a:latin typeface="Courier" pitchFamily="2" charset="0"/>
              </a:rPr>
              <a:t>(?r &gt; 4.0)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</a:rPr>
              <a:t>}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CF4D8E-9714-C843-97DE-DA1905EA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674269"/>
            <a:ext cx="6995075" cy="21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0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872B-2D1E-E64F-9D05-2DDB6D7D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 Query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5EC73-8BD0-ED46-B489-90DE9F32A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90D73-3016-5648-8492-5CFEF2196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5FD5FB5-BFE8-834B-9C9A-71829F45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4" y="2272184"/>
            <a:ext cx="584200" cy="267970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6DF9019-9E16-4A4C-BFA4-90AA979C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411884"/>
            <a:ext cx="1638300" cy="25400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C88BC38-1216-9A46-8166-1FD6B6800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524" y="1484784"/>
            <a:ext cx="3263900" cy="346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59D31-2EFF-9947-A2B8-E7C60DF3484C}"/>
              </a:ext>
            </a:extLst>
          </p:cNvPr>
          <p:cNvSpPr txBox="1"/>
          <p:nvPr/>
        </p:nvSpPr>
        <p:spPr>
          <a:xfrm>
            <a:off x="577781" y="55172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25AE9-B888-6942-888E-6DFA03E666BC}"/>
              </a:ext>
            </a:extLst>
          </p:cNvPr>
          <p:cNvSpPr txBox="1"/>
          <p:nvPr/>
        </p:nvSpPr>
        <p:spPr>
          <a:xfrm>
            <a:off x="3215013" y="551723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Star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CD9BD-FA67-0446-BEA0-6843DEB78760}"/>
              </a:ext>
            </a:extLst>
          </p:cNvPr>
          <p:cNvSpPr txBox="1"/>
          <p:nvPr/>
        </p:nvSpPr>
        <p:spPr>
          <a:xfrm>
            <a:off x="6131944" y="5517232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Snowflake</a:t>
            </a:r>
          </a:p>
        </p:txBody>
      </p:sp>
    </p:spTree>
    <p:extLst>
      <p:ext uri="{BB962C8B-B14F-4D97-AF65-F5344CB8AC3E}">
        <p14:creationId xmlns:p14="http://schemas.microsoft.com/office/powerpoint/2010/main" val="2244220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531B-D277-F94B-88CC-C40CD948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 Management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DA956-6D08-8A49-B987-7A3F7444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relational mapping</a:t>
            </a:r>
          </a:p>
          <a:p>
            <a:r>
              <a:rPr lang="en-US" dirty="0"/>
              <a:t>Relational schema with extensive indexing</a:t>
            </a:r>
          </a:p>
          <a:p>
            <a:r>
              <a:rPr lang="en-US" dirty="0" err="1"/>
              <a:t>Denormalize</a:t>
            </a:r>
            <a:r>
              <a:rPr lang="en-US" dirty="0"/>
              <a:t> triples table into clustered properties</a:t>
            </a:r>
          </a:p>
          <a:p>
            <a:r>
              <a:rPr lang="en-US" dirty="0"/>
              <a:t>Column-store organization</a:t>
            </a:r>
          </a:p>
          <a:p>
            <a:r>
              <a:rPr lang="en-US" dirty="0"/>
              <a:t>Native graph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EA180-FD05-F040-923F-B13436448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16ED2-A598-5345-958E-84F3E4417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8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Model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4784"/>
            <a:ext cx="8229600" cy="4530725"/>
          </a:xfrm>
          <a:noFill/>
          <a:ln/>
        </p:spPr>
        <p:txBody>
          <a:bodyPr/>
          <a:lstStyle/>
          <a:p>
            <a:pPr marL="342882" indent="-342882">
              <a:lnSpc>
                <a:spcPct val="90000"/>
              </a:lnSpc>
            </a:pPr>
            <a:r>
              <a:rPr lang="en-US" dirty="0"/>
              <a:t>Web graph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Pages are vertices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Hyperlinks between pages are edges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Semi-structured data</a:t>
            </a:r>
          </a:p>
          <a:p>
            <a:pPr marL="342882" indent="-342882">
              <a:lnSpc>
                <a:spcPct val="90000"/>
              </a:lnSpc>
            </a:pPr>
            <a:r>
              <a:rPr lang="en-US" dirty="0"/>
              <a:t>Properties 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Volatile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Sparse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Self-organizing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“Small-world” graph</a:t>
            </a:r>
          </a:p>
          <a:p>
            <a:pPr marL="742932" lvl="1" indent="-342882">
              <a:lnSpc>
                <a:spcPct val="90000"/>
              </a:lnSpc>
            </a:pPr>
            <a:r>
              <a:rPr lang="en-US" dirty="0"/>
              <a:t>Power law graph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839F2C-3622-F543-99D3-816557D5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6ABEF-058C-CA4A-9448-6A3D3F341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91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C12C-6C02-D44E-A4F6-0CB24395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Relational Mapping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17C6D7-00B3-E647-B36C-7397F8B7A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0972" y="2564904"/>
            <a:ext cx="3977208" cy="34563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98D5C-54BA-1F47-AD5C-0985B0CD1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1807C-9304-FC49-81BC-99B66E277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82ECF1-4599-D244-A97E-4EE5A0F783C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51040" y="2852936"/>
            <a:ext cx="4038600" cy="316835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SELECT</a:t>
            </a:r>
            <a:r>
              <a:rPr lang="en-US" sz="1400" dirty="0">
                <a:latin typeface="Courier" pitchFamily="2" charset="0"/>
              </a:rPr>
              <a:t> T1.object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T </a:t>
            </a:r>
            <a:r>
              <a:rPr lang="en-US" sz="1400" b="1" dirty="0">
                <a:latin typeface="Courier" pitchFamily="2" charset="0"/>
              </a:rPr>
              <a:t>AS</a:t>
            </a:r>
            <a:r>
              <a:rPr lang="en-US" sz="1400" dirty="0">
                <a:latin typeface="Courier" pitchFamily="2" charset="0"/>
              </a:rPr>
              <a:t> T1, T </a:t>
            </a:r>
            <a:r>
              <a:rPr lang="en-US" sz="1400" b="1" dirty="0">
                <a:latin typeface="Courier" pitchFamily="2" charset="0"/>
              </a:rPr>
              <a:t>AS</a:t>
            </a:r>
            <a:r>
              <a:rPr lang="en-US" sz="1400" dirty="0">
                <a:latin typeface="Courier" pitchFamily="2" charset="0"/>
              </a:rPr>
              <a:t> T2, T </a:t>
            </a:r>
            <a:r>
              <a:rPr lang="en-US" sz="1400" b="1" dirty="0">
                <a:latin typeface="Courier" pitchFamily="2" charset="0"/>
              </a:rPr>
              <a:t>AS</a:t>
            </a:r>
            <a:r>
              <a:rPr lang="en-US" sz="1400" dirty="0">
                <a:latin typeface="Courier" pitchFamily="2" charset="0"/>
              </a:rPr>
              <a:t> T3,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</a:rPr>
              <a:t>   T </a:t>
            </a:r>
            <a:r>
              <a:rPr lang="en-US" sz="1400" b="1" dirty="0">
                <a:latin typeface="Courier" pitchFamily="2" charset="0"/>
              </a:rPr>
              <a:t>AS</a:t>
            </a:r>
            <a:r>
              <a:rPr lang="en-US" sz="1400" dirty="0">
                <a:latin typeface="Courier" pitchFamily="2" charset="0"/>
              </a:rPr>
              <a:t> T4, T </a:t>
            </a:r>
            <a:r>
              <a:rPr lang="en-US" sz="1400" b="1" dirty="0">
                <a:latin typeface="Courier" pitchFamily="2" charset="0"/>
              </a:rPr>
              <a:t>AS</a:t>
            </a:r>
            <a:r>
              <a:rPr lang="en-US" sz="1400" dirty="0">
                <a:latin typeface="Courier" pitchFamily="2" charset="0"/>
              </a:rPr>
              <a:t> T5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WHERE</a:t>
            </a:r>
            <a:r>
              <a:rPr lang="en-US" sz="1400" dirty="0">
                <a:latin typeface="Courier" pitchFamily="2" charset="0"/>
              </a:rPr>
              <a:t> T1.p=“</a:t>
            </a:r>
            <a:r>
              <a:rPr lang="en-US" sz="1400" dirty="0" err="1">
                <a:latin typeface="Courier" pitchFamily="2" charset="0"/>
              </a:rPr>
              <a:t>rdfs:label</a:t>
            </a:r>
            <a:r>
              <a:rPr lang="en-US" sz="1400" dirty="0">
                <a:latin typeface="Courier" pitchFamily="2" charset="0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T2.p=“</a:t>
            </a:r>
            <a:r>
              <a:rPr lang="en-US" sz="1400" dirty="0" err="1">
                <a:latin typeface="Courier" pitchFamily="2" charset="0"/>
              </a:rPr>
              <a:t>movie:relatedBook</a:t>
            </a:r>
            <a:r>
              <a:rPr lang="en-US" sz="1400" dirty="0">
                <a:latin typeface="Courier" pitchFamily="2" charset="0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T3.p=:</a:t>
            </a:r>
            <a:r>
              <a:rPr lang="en-US" sz="1400" dirty="0" err="1">
                <a:latin typeface="Courier" pitchFamily="2" charset="0"/>
              </a:rPr>
              <a:t>movie:director</a:t>
            </a:r>
            <a:r>
              <a:rPr lang="en-US" sz="1400" dirty="0">
                <a:latin typeface="Courier" pitchFamily="2" charset="0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T4.p=“</a:t>
            </a:r>
            <a:r>
              <a:rPr lang="en-US" sz="1400" dirty="0" err="1">
                <a:latin typeface="Courier" pitchFamily="2" charset="0"/>
              </a:rPr>
              <a:t>rev:rating</a:t>
            </a:r>
            <a:r>
              <a:rPr lang="en-US" sz="1400" dirty="0">
                <a:latin typeface="Courier" pitchFamily="2" charset="0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T5.p=“</a:t>
            </a:r>
            <a:r>
              <a:rPr lang="en-US" sz="1400" dirty="0" err="1">
                <a:latin typeface="Courier" pitchFamily="2" charset="0"/>
              </a:rPr>
              <a:t>movie:director_name</a:t>
            </a:r>
            <a:r>
              <a:rPr lang="en-US" sz="1400" dirty="0">
                <a:latin typeface="Courier" pitchFamily="2" charset="0"/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T1.s=T2.s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T1.s=T3.s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T2.o=T4.s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T3.o=T5.s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T4.o&gt;4.0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</a:rPr>
              <a:t>AND</a:t>
            </a:r>
            <a:r>
              <a:rPr lang="en-US" sz="1400" dirty="0">
                <a:latin typeface="Courier" pitchFamily="2" charset="0"/>
              </a:rPr>
              <a:t> T5.o=“Stanley Kubrick”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7464C2-48D3-9E4D-A2DB-2BE4AD4D7FD7}"/>
              </a:ext>
            </a:extLst>
          </p:cNvPr>
          <p:cNvSpPr txBox="1">
            <a:spLocks/>
          </p:cNvSpPr>
          <p:nvPr/>
        </p:nvSpPr>
        <p:spPr bwMode="auto">
          <a:xfrm>
            <a:off x="457200" y="980728"/>
            <a:ext cx="47628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b="1" kern="0" dirty="0">
                <a:latin typeface="Courier" pitchFamily="2" charset="0"/>
              </a:rPr>
              <a:t>SELECT</a:t>
            </a:r>
            <a:r>
              <a:rPr lang="en-US" sz="1400" kern="0" dirty="0">
                <a:latin typeface="Courier" pitchFamily="2" charset="0"/>
              </a:rPr>
              <a:t> ?name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b="1" kern="0" dirty="0">
                <a:latin typeface="Courier" pitchFamily="2" charset="0"/>
              </a:rPr>
              <a:t>WHERE</a:t>
            </a:r>
            <a:r>
              <a:rPr lang="en-US" sz="1400" kern="0" dirty="0">
                <a:latin typeface="Courier" pitchFamily="2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kern="0" dirty="0">
                <a:latin typeface="Courier" pitchFamily="2" charset="0"/>
              </a:rPr>
              <a:t>?m </a:t>
            </a:r>
            <a:r>
              <a:rPr lang="en-US" sz="1400" kern="0" dirty="0" err="1">
                <a:latin typeface="Courier" pitchFamily="2" charset="0"/>
              </a:rPr>
              <a:t>rdfs:label</a:t>
            </a:r>
            <a:r>
              <a:rPr lang="en-US" sz="1400" kern="0" dirty="0">
                <a:latin typeface="Courier" pitchFamily="2" charset="0"/>
              </a:rPr>
              <a:t> ?name. ?m </a:t>
            </a:r>
            <a:r>
              <a:rPr lang="en-US" sz="1400" kern="0" dirty="0" err="1">
                <a:latin typeface="Courier" pitchFamily="2" charset="0"/>
              </a:rPr>
              <a:t>movie:director</a:t>
            </a:r>
            <a:r>
              <a:rPr lang="en-US" sz="1400" kern="0" dirty="0">
                <a:latin typeface="Courier" pitchFamily="2" charset="0"/>
              </a:rPr>
              <a:t> ?d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kern="0" dirty="0">
                <a:latin typeface="Courier" pitchFamily="2" charset="0"/>
              </a:rPr>
              <a:t>?d </a:t>
            </a:r>
            <a:r>
              <a:rPr lang="en-US" sz="1400" kern="0" dirty="0" err="1">
                <a:latin typeface="Courier" pitchFamily="2" charset="0"/>
              </a:rPr>
              <a:t>movie:director_name</a:t>
            </a:r>
            <a:r>
              <a:rPr lang="en-US" sz="1400" kern="0" dirty="0">
                <a:latin typeface="Courier" pitchFamily="2" charset="0"/>
              </a:rPr>
              <a:t> “Stanley Kubrick”.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kern="0" dirty="0">
                <a:latin typeface="Courier" pitchFamily="2" charset="0"/>
              </a:rPr>
              <a:t>?m </a:t>
            </a:r>
            <a:r>
              <a:rPr lang="en-US" sz="1400" kern="0" dirty="0" err="1">
                <a:latin typeface="Courier" pitchFamily="2" charset="0"/>
              </a:rPr>
              <a:t>movie:relatedBook</a:t>
            </a:r>
            <a:r>
              <a:rPr lang="en-US" sz="1400" kern="0" dirty="0">
                <a:latin typeface="Courier" pitchFamily="2" charset="0"/>
              </a:rPr>
              <a:t> ?b. ?b </a:t>
            </a:r>
            <a:r>
              <a:rPr lang="en-US" sz="1400" kern="0" dirty="0" err="1">
                <a:latin typeface="Courier" pitchFamily="2" charset="0"/>
              </a:rPr>
              <a:t>rev:rating</a:t>
            </a:r>
            <a:r>
              <a:rPr lang="en-US" sz="1400" kern="0" dirty="0">
                <a:latin typeface="Courier" pitchFamily="2" charset="0"/>
              </a:rPr>
              <a:t> ?r.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b="1" kern="0" dirty="0">
                <a:latin typeface="Courier" pitchFamily="2" charset="0"/>
              </a:rPr>
              <a:t>FILTER</a:t>
            </a:r>
            <a:r>
              <a:rPr lang="en-US" sz="1400" kern="0" dirty="0">
                <a:latin typeface="Courier" pitchFamily="2" charset="0"/>
              </a:rPr>
              <a:t>(?r &gt; 4.0)</a:t>
            </a:r>
          </a:p>
          <a:p>
            <a:pPr marL="0" indent="0">
              <a:spcBef>
                <a:spcPts val="0"/>
              </a:spcBef>
              <a:buFont typeface="Wingdings" pitchFamily="-108" charset="2"/>
              <a:buNone/>
            </a:pPr>
            <a:r>
              <a:rPr lang="en-US" sz="1400" kern="0" dirty="0">
                <a:latin typeface="Courier" pitchFamily="2" charset="0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DE6E-2B32-C044-A892-F32841889E08}"/>
              </a:ext>
            </a:extLst>
          </p:cNvPr>
          <p:cNvCxnSpPr/>
          <p:nvPr/>
        </p:nvCxnSpPr>
        <p:spPr bwMode="auto">
          <a:xfrm>
            <a:off x="5220072" y="1988840"/>
            <a:ext cx="792088" cy="7920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92C9D-2D2F-7841-82CB-3AA56921546E}"/>
              </a:ext>
            </a:extLst>
          </p:cNvPr>
          <p:cNvSpPr/>
          <p:nvPr/>
        </p:nvSpPr>
        <p:spPr bwMode="auto">
          <a:xfrm>
            <a:off x="4788024" y="4581128"/>
            <a:ext cx="1512168" cy="864096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9122C-2F0A-BA41-A9E1-993F55C87B3B}"/>
              </a:ext>
            </a:extLst>
          </p:cNvPr>
          <p:cNvSpPr txBox="1"/>
          <p:nvPr/>
        </p:nvSpPr>
        <p:spPr>
          <a:xfrm>
            <a:off x="6732240" y="4659233"/>
            <a:ext cx="1295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Too many</a:t>
            </a:r>
          </a:p>
          <a:p>
            <a:r>
              <a:rPr lang="en-US" sz="2000" dirty="0">
                <a:solidFill>
                  <a:srgbClr val="C00000"/>
                </a:solidFill>
              </a:rPr>
              <a:t>self-joins</a:t>
            </a:r>
          </a:p>
        </p:txBody>
      </p:sp>
    </p:spTree>
    <p:extLst>
      <p:ext uri="{BB962C8B-B14F-4D97-AF65-F5344CB8AC3E}">
        <p14:creationId xmlns:p14="http://schemas.microsoft.com/office/powerpoint/2010/main" val="32866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2A9C-2E30-F24C-A4D6-D754BE2E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Table Exhaustive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0E41-111C-434F-B594-5CB4BB50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75252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Maintain a single table of RDF triples</a:t>
            </a:r>
          </a:p>
          <a:p>
            <a:pPr>
              <a:spcBef>
                <a:spcPts val="0"/>
              </a:spcBef>
            </a:pPr>
            <a:r>
              <a:rPr lang="en-CA" dirty="0"/>
              <a:t>Create indexes for permutations of the three columns: SPO, SOP, PSO, POS, OPS, OSP</a:t>
            </a:r>
          </a:p>
          <a:p>
            <a:pPr>
              <a:spcBef>
                <a:spcPts val="0"/>
              </a:spcBef>
            </a:pPr>
            <a:r>
              <a:rPr lang="en-CA" dirty="0"/>
              <a:t>RDF-3X and </a:t>
            </a:r>
            <a:r>
              <a:rPr lang="en-CA" dirty="0" err="1"/>
              <a:t>Hexastore</a:t>
            </a:r>
            <a:r>
              <a:rPr lang="en-CA" dirty="0"/>
              <a:t> </a:t>
            </a:r>
          </a:p>
          <a:p>
            <a:pPr>
              <a:spcBef>
                <a:spcPts val="0"/>
              </a:spcBef>
            </a:pPr>
            <a:r>
              <a:rPr lang="en-CA" dirty="0"/>
              <a:t>Query processing</a:t>
            </a:r>
          </a:p>
          <a:p>
            <a:pPr lvl="1">
              <a:spcBef>
                <a:spcPts val="0"/>
              </a:spcBef>
            </a:pPr>
            <a:r>
              <a:rPr lang="en-CA" dirty="0"/>
              <a:t>Each triple pattern can be evaluated by a range query</a:t>
            </a:r>
          </a:p>
          <a:p>
            <a:pPr lvl="1">
              <a:spcBef>
                <a:spcPts val="0"/>
              </a:spcBef>
            </a:pPr>
            <a:r>
              <a:rPr lang="en-CA" dirty="0"/>
              <a:t>Joins between triple patterns computed using merge join</a:t>
            </a:r>
          </a:p>
          <a:p>
            <a:pPr lvl="1">
              <a:spcBef>
                <a:spcPts val="0"/>
              </a:spcBef>
            </a:pPr>
            <a:r>
              <a:rPr lang="en-CA" dirty="0"/>
              <a:t>Join order is easy due to extensive indexing</a:t>
            </a:r>
          </a:p>
          <a:p>
            <a:pPr>
              <a:spcBef>
                <a:spcPts val="0"/>
              </a:spcBef>
            </a:pPr>
            <a:r>
              <a:rPr lang="en-CA" dirty="0"/>
              <a:t>Advantages</a:t>
            </a:r>
          </a:p>
          <a:p>
            <a:pPr lvl="1">
              <a:spcBef>
                <a:spcPts val="0"/>
              </a:spcBef>
            </a:pPr>
            <a:r>
              <a:rPr lang="en-CA" dirty="0"/>
              <a:t>Eliminates some of the joins { they become range queries</a:t>
            </a:r>
          </a:p>
          <a:p>
            <a:pPr lvl="1">
              <a:spcBef>
                <a:spcPts val="0"/>
              </a:spcBef>
            </a:pPr>
            <a:r>
              <a:rPr lang="en-CA" dirty="0"/>
              <a:t>Merge join is easy and fast</a:t>
            </a:r>
          </a:p>
          <a:p>
            <a:pPr>
              <a:spcBef>
                <a:spcPts val="0"/>
              </a:spcBef>
            </a:pPr>
            <a:r>
              <a:rPr lang="en-CA" dirty="0"/>
              <a:t>Disadvantages</a:t>
            </a:r>
          </a:p>
          <a:p>
            <a:pPr lvl="1">
              <a:spcBef>
                <a:spcPts val="0"/>
              </a:spcBef>
            </a:pPr>
            <a:r>
              <a:rPr lang="en-CA" dirty="0"/>
              <a:t>Updates to indexes are expensive</a:t>
            </a:r>
          </a:p>
          <a:p>
            <a:pPr lvl="1">
              <a:spcBef>
                <a:spcPts val="0"/>
              </a:spcBef>
            </a:pPr>
            <a:r>
              <a:rPr lang="en-CA" dirty="0"/>
              <a:t>Space usage</a:t>
            </a:r>
          </a:p>
          <a:p>
            <a:pPr lvl="1">
              <a:spcBef>
                <a:spcPts val="0"/>
              </a:spcBef>
            </a:pPr>
            <a:endParaRPr lang="en-CA" dirty="0"/>
          </a:p>
          <a:p>
            <a:pPr lvl="1"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A28EF-566F-7F4B-8EAC-68D98DD30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CBD48-5789-2C48-8EA8-3D245C94E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1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53B39-CBE5-6748-8A7C-611F1C8A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AFB8-918B-9444-BA73-CF93729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7730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CA" dirty="0"/>
              <a:t>Grouping by entities</a:t>
            </a:r>
          </a:p>
          <a:p>
            <a:pPr>
              <a:spcBef>
                <a:spcPts val="0"/>
              </a:spcBef>
            </a:pPr>
            <a:r>
              <a:rPr lang="en-US" dirty="0"/>
              <a:t>Jena</a:t>
            </a:r>
          </a:p>
          <a:p>
            <a:pPr>
              <a:spcBef>
                <a:spcPts val="0"/>
              </a:spcBef>
            </a:pPr>
            <a:r>
              <a:rPr lang="en-CA" dirty="0">
                <a:solidFill>
                  <a:srgbClr val="0432FF"/>
                </a:solidFill>
              </a:rPr>
              <a:t>Clustered property table</a:t>
            </a:r>
            <a:r>
              <a:rPr lang="en-CA" dirty="0"/>
              <a:t>: group together the properties that tend to occur in the same (or similar) subjects</a:t>
            </a:r>
          </a:p>
          <a:p>
            <a:pPr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endParaRPr lang="en-CA" dirty="0"/>
          </a:p>
          <a:p>
            <a:pPr>
              <a:spcBef>
                <a:spcPts val="1800"/>
              </a:spcBef>
            </a:pPr>
            <a:r>
              <a:rPr lang="en-CA" dirty="0">
                <a:solidFill>
                  <a:srgbClr val="0432FF"/>
                </a:solidFill>
              </a:rPr>
              <a:t>Property class table</a:t>
            </a:r>
            <a:r>
              <a:rPr lang="en-CA" dirty="0"/>
              <a:t>: cluster the subjects with the same </a:t>
            </a:r>
            <a:r>
              <a:rPr lang="en-CA" dirty="0">
                <a:solidFill>
                  <a:srgbClr val="0432FF"/>
                </a:solidFill>
              </a:rPr>
              <a:t>type</a:t>
            </a:r>
            <a:r>
              <a:rPr lang="en-CA" dirty="0"/>
              <a:t> of property into one property table</a:t>
            </a:r>
          </a:p>
          <a:p>
            <a:pPr>
              <a:spcBef>
                <a:spcPts val="0"/>
              </a:spcBef>
            </a:pPr>
            <a:endParaRPr lang="en-CA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443C6-F423-104F-A002-B8672B97C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7B0D3-BBD7-534E-A650-CF4483F82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89091-0165-7D44-B7A4-3B3DC8DD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933018"/>
            <a:ext cx="4371309" cy="864096"/>
          </a:xfrm>
          <a:prstGeom prst="rect">
            <a:avLst/>
          </a:prstGeom>
        </p:spPr>
      </p:pic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AF04E532-2F79-AA4F-A87F-EF726631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924944"/>
            <a:ext cx="2007752" cy="864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6A09F-C3F4-FF4A-B2BD-3F63B95D29BA}"/>
              </a:ext>
            </a:extLst>
          </p:cNvPr>
          <p:cNvSpPr txBox="1"/>
          <p:nvPr/>
        </p:nvSpPr>
        <p:spPr>
          <a:xfrm>
            <a:off x="1619672" y="3805188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Single-valued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F9301-FA11-8947-B810-22BC676D1CAA}"/>
              </a:ext>
            </a:extLst>
          </p:cNvPr>
          <p:cNvSpPr txBox="1"/>
          <p:nvPr/>
        </p:nvSpPr>
        <p:spPr>
          <a:xfrm>
            <a:off x="5675218" y="3789040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Multi-valued properties</a:t>
            </a:r>
          </a:p>
        </p:txBody>
      </p:sp>
      <p:pic>
        <p:nvPicPr>
          <p:cNvPr id="13" name="Picture 12" descr="A picture containing window, stove&#10;&#10;Description automatically generated">
            <a:extLst>
              <a:ext uri="{FF2B5EF4-FFF2-40B4-BE49-F238E27FC236}">
                <a16:creationId xmlns:a16="http://schemas.microsoft.com/office/drawing/2014/main" id="{7966029E-27EB-B34B-8C19-A2E3C5A93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5013176"/>
            <a:ext cx="4789485" cy="8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B610-6256-AE45-BCE4-7F183077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Tables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096-A7ED-B04E-B41C-6B1AF9E38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DB2-RDF same approach but different structure</a:t>
            </a:r>
          </a:p>
          <a:p>
            <a:r>
              <a:rPr lang="en-US" dirty="0">
                <a:solidFill>
                  <a:srgbClr val="0432FF"/>
                </a:solidFill>
              </a:rPr>
              <a:t>Direct primary hash (DPH)</a:t>
            </a:r>
            <a:r>
              <a:rPr lang="en-US" dirty="0"/>
              <a:t>: organize by each subject with fixed number of (property, value) with spill</a:t>
            </a:r>
          </a:p>
          <a:p>
            <a:pPr lvl="1"/>
            <a:r>
              <a:rPr lang="en-US" dirty="0"/>
              <a:t>Properties in a given position might be different in different rows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Direct secondary hash (DSH): for multi-valued properties</a:t>
            </a:r>
          </a:p>
          <a:p>
            <a:pPr lvl="1"/>
            <a:r>
              <a:rPr lang="en-US" dirty="0"/>
              <a:t>DPH property value field has a pointer to DSH entry (</a:t>
            </a:r>
            <a:r>
              <a:rPr lang="en-US" i="1" dirty="0" err="1"/>
              <a:t>l_id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A8F30-2B1F-0D43-9EAD-FAB56A2D1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BFA82-A62F-7341-9CCD-31782BF1B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A6C1C3FE-F202-0A41-894B-186C4E71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49" y="3356992"/>
            <a:ext cx="5769111" cy="864096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523A813C-A3C1-E348-B68D-77D396E3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5158627"/>
            <a:ext cx="1544238" cy="9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38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65AD-6E20-4C4F-B4F6-4534A64A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Tables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445F-11EA-FE41-8B1F-7BD6BEBA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Star queries (subject-subject joins) become single table scans → fewer joins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Can have significant number of null values</a:t>
            </a:r>
          </a:p>
          <a:p>
            <a:pPr lvl="1"/>
            <a:r>
              <a:rPr lang="en-US" dirty="0"/>
              <a:t>Dealing with multi-valued properties requires special care</a:t>
            </a:r>
          </a:p>
          <a:p>
            <a:pPr lvl="1"/>
            <a:r>
              <a:rPr lang="en-US" dirty="0"/>
              <a:t>Is not very helpful for non-star queries</a:t>
            </a:r>
          </a:p>
          <a:p>
            <a:pPr lvl="1"/>
            <a:r>
              <a:rPr lang="en-US" dirty="0"/>
              <a:t>Clustering “similar” properties is non-trivial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A45B1-54C5-D94D-962A-277FE7739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058C6-36B7-8C42-AFBC-7577A032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75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4224-D83B-2545-8A36-6E289779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37BE-04E8-6A4F-991D-5B528C57D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txBody>
          <a:bodyPr/>
          <a:lstStyle/>
          <a:p>
            <a:r>
              <a:rPr lang="en-CA" dirty="0"/>
              <a:t>Grouping by properties: For each property, build a two-column table, containing both subject and object, ordered by subjects</a:t>
            </a:r>
          </a:p>
          <a:p>
            <a:r>
              <a:rPr lang="en-CA" i="1" dirty="0"/>
              <a:t>n</a:t>
            </a:r>
            <a:r>
              <a:rPr lang="en-CA" dirty="0"/>
              <a:t> two-column tables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DD292-A1EC-7343-8A91-C277E3CD0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3C14B-F120-7A4A-BE0A-514D9A71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720A2-E877-E044-8B4B-928CA296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08" y="3560006"/>
            <a:ext cx="6261204" cy="20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4224-D83B-2545-8A36-6E289779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Tables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37BE-04E8-6A4F-991D-5B528C57D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Advantages</a:t>
            </a:r>
          </a:p>
          <a:p>
            <a:pPr lvl="1"/>
            <a:r>
              <a:rPr lang="en-CA" dirty="0"/>
              <a:t>Advantages of column-oriented organization</a:t>
            </a:r>
          </a:p>
          <a:p>
            <a:pPr lvl="1"/>
            <a:r>
              <a:rPr lang="en-CA" dirty="0"/>
              <a:t>Avoids null values</a:t>
            </a:r>
          </a:p>
          <a:p>
            <a:pPr lvl="1"/>
            <a:r>
              <a:rPr lang="en-CA" dirty="0"/>
              <a:t>No need for (manual or automatic) clustering</a:t>
            </a:r>
          </a:p>
          <a:p>
            <a:pPr lvl="1"/>
            <a:r>
              <a:rPr lang="en-CA" dirty="0"/>
              <a:t>Subject-subject joins by merge join</a:t>
            </a:r>
          </a:p>
          <a:p>
            <a:r>
              <a:rPr lang="en-CA" dirty="0"/>
              <a:t>Disadvantages</a:t>
            </a:r>
          </a:p>
          <a:p>
            <a:pPr lvl="1"/>
            <a:r>
              <a:rPr lang="en-CA" dirty="0"/>
              <a:t>Insertions are expensive</a:t>
            </a:r>
          </a:p>
          <a:p>
            <a:pPr lvl="1"/>
            <a:r>
              <a:rPr lang="en-CA" dirty="0"/>
              <a:t>More joins are required</a:t>
            </a:r>
          </a:p>
          <a:p>
            <a:pPr lvl="1"/>
            <a:r>
              <a:rPr lang="en-CA" dirty="0"/>
              <a:t>Other join types do not benefit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DD292-A1EC-7343-8A91-C277E3CD0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3C14B-F120-7A4A-BE0A-514D9A71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03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239B-FA28-B741-8BD3-C4FDD84F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CC99B-A3E9-2941-8CEE-A8BE5DFD4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676456" cy="1396751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sz="2000" dirty="0"/>
                  <a:t>Maintain graph structure of RDF data, convert SPARQL query to a query graph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Answering SPARQL query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CA" sz="2000" dirty="0"/>
                  <a:t> subgraph matching using homomorphism</a:t>
                </a:r>
              </a:p>
              <a:p>
                <a:pPr>
                  <a:spcBef>
                    <a:spcPts val="0"/>
                  </a:spcBef>
                </a:pPr>
                <a:r>
                  <a:rPr lang="en-CA" sz="2000" dirty="0" err="1"/>
                  <a:t>gStore</a:t>
                </a:r>
                <a:endParaRPr lang="en-CA" sz="2000" dirty="0"/>
              </a:p>
              <a:p>
                <a:pPr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9CC99B-A3E9-2941-8CEE-A8BE5DFD4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676456" cy="1396751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88F35-3ECB-364A-A029-25D7E5567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38AF-20B6-2A46-B323-D84452BAB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B1248-D265-8247-A884-E3970C7635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608" y="2564904"/>
            <a:ext cx="7065108" cy="35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97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4CA-2352-A742-9075-3D84B23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Processing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6D56-E198-A44D-B5AE-77F62E68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Native representation → maintains the original graph structure</a:t>
            </a:r>
          </a:p>
          <a:p>
            <a:pPr lvl="1"/>
            <a:r>
              <a:rPr lang="en-US" dirty="0"/>
              <a:t>No restrictions on SPARQL queries</a:t>
            </a:r>
          </a:p>
          <a:p>
            <a:r>
              <a:rPr lang="en-US" dirty="0"/>
              <a:t>Disadvantage</a:t>
            </a:r>
          </a:p>
          <a:p>
            <a:pPr lvl="1"/>
            <a:r>
              <a:rPr lang="en-US" dirty="0"/>
              <a:t>Subgraph matching is expensive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7953F-DFDC-4241-BD46-57FA3ACA9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6AF0-D2E2-4344-89A9-5FD13CD85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5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74B8-B73B-4B4E-A34A-C9B9C9CF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RDF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89FDB-C936-4048-8D2C-7A985A84F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7"/>
                <a:ext cx="8424936" cy="4248472"/>
              </a:xfrm>
            </p:spPr>
            <p:txBody>
              <a:bodyPr/>
              <a:lstStyle/>
              <a:p>
                <a:r>
                  <a:rPr lang="en-US" dirty="0"/>
                  <a:t>Divide RDF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into set of fragments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MapReduce-based solutions</a:t>
                </a:r>
              </a:p>
              <a:p>
                <a:pPr lvl="1"/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 HDFS</a:t>
                </a:r>
              </a:p>
              <a:p>
                <a:pPr lvl="1"/>
                <a:r>
                  <a:rPr lang="en-US" dirty="0"/>
                  <a:t>Each triple pattern is evaluated as a MapReduce scan job</a:t>
                </a:r>
              </a:p>
              <a:p>
                <a:pPr lvl="1"/>
                <a:r>
                  <a:rPr lang="en-US" dirty="0"/>
                  <a:t>Then join using a MapReduce join implementation</a:t>
                </a:r>
              </a:p>
              <a:p>
                <a:r>
                  <a:rPr lang="en-US" dirty="0"/>
                  <a:t>Distributed query processing approaches as in book</a:t>
                </a:r>
              </a:p>
              <a:p>
                <a:pPr lvl="1"/>
                <a:r>
                  <a:rPr lang="en-US" dirty="0"/>
                  <a:t>Also divide SPARQL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into set of subqueries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using known techniques</a:t>
                </a:r>
              </a:p>
              <a:p>
                <a:r>
                  <a:rPr lang="en-US" dirty="0"/>
                  <a:t>Partial query evaluation</a:t>
                </a:r>
              </a:p>
              <a:p>
                <a:pPr lvl="1"/>
                <a:r>
                  <a:rPr lang="en-US" dirty="0"/>
                  <a:t>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evaluated at each site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Get partial local matches</a:t>
                </a:r>
              </a:p>
              <a:p>
                <a:pPr lvl="1"/>
                <a:r>
                  <a:rPr lang="en-US" dirty="0"/>
                  <a:t>Join using a distributed join algorithm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689FDB-C936-4048-8D2C-7A985A84F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7"/>
                <a:ext cx="8424936" cy="4248472"/>
              </a:xfrm>
              <a:blipFill rotWithShape="1">
                <a:blip r:embed="rId2"/>
                <a:stretch>
                  <a:fillRect b="-173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13CFF-F592-1845-9278-3AB620127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C9178-F991-6944-86BB-3C2041D0A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Web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4ABB94-A403-0744-80D5-02B97D82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44" y="1556792"/>
            <a:ext cx="4942850" cy="432499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896CC-C5F2-F841-8838-D9A9A41E0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D093-24D0-FF4E-BC0A-C806CDBE1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52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7668-1F8C-7C4D-8DE8-A0745925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RDF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7AC6-8ABB-8841-8941-7FD64BEE3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concerns to the relational counterparts</a:t>
            </a:r>
          </a:p>
          <a:p>
            <a:r>
              <a:rPr lang="en-US" dirty="0"/>
              <a:t>Similar approaches</a:t>
            </a:r>
          </a:p>
          <a:p>
            <a:r>
              <a:rPr lang="en-US" dirty="0"/>
              <a:t>Not all RDF data storage sites can execute SPARQL queries</a:t>
            </a:r>
          </a:p>
          <a:p>
            <a:pPr lvl="1"/>
            <a:r>
              <a:rPr lang="en-US" dirty="0"/>
              <a:t>SPARQL endpoints: storage sites that can execute queries</a:t>
            </a:r>
          </a:p>
          <a:p>
            <a:r>
              <a:rPr lang="en-US" dirty="0"/>
              <a:t>Precompute metadata at endpoints → specify the capabilities</a:t>
            </a:r>
          </a:p>
          <a:p>
            <a:r>
              <a:rPr lang="en-US" dirty="0"/>
              <a:t>Based on precomputation decompose a query and execute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10D0A-877F-E240-8CF0-EC564877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7C606-DA3A-B74C-AD81-3CA9F294F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742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0B47-1B82-734A-9351-087E2F0B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Open Data (LOD)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7A18-5087-794B-91B3-1F78D4C8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892696"/>
          </a:xfrm>
        </p:spPr>
        <p:txBody>
          <a:bodyPr/>
          <a:lstStyle/>
          <a:p>
            <a:r>
              <a:rPr lang="en-US" sz="2000" dirty="0"/>
              <a:t>Consists of a set of </a:t>
            </a:r>
            <a:r>
              <a:rPr lang="en-US" sz="2000" dirty="0">
                <a:solidFill>
                  <a:srgbClr val="0432FF"/>
                </a:solidFill>
              </a:rPr>
              <a:t>web documents</a:t>
            </a:r>
            <a:r>
              <a:rPr lang="en-US" sz="2000" dirty="0"/>
              <a:t> each with embedded RDF triples that encode web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FF22-5AD0-B04C-911B-82052EA6C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4EAE-151D-1143-A3F2-9878AD602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B82B6-B0C8-8B48-A05A-7B7573C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132856"/>
            <a:ext cx="3212664" cy="34803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836EE9-47CE-C14A-8F71-CAE05AA841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24152"/>
            <a:ext cx="5048776" cy="3499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>
                <a:solidFill>
                  <a:srgbClr val="0432FF"/>
                </a:solidFill>
              </a:rPr>
              <a:t>Full web semantics</a:t>
            </a:r>
            <a:r>
              <a:rPr lang="en-US" sz="2000" kern="0" dirty="0"/>
              <a:t>: </a:t>
            </a:r>
            <a:r>
              <a:rPr lang="en-CA" sz="2000" dirty="0"/>
              <a:t>Scope of evaluating a SPARQL expression is all Linked Data</a:t>
            </a:r>
          </a:p>
          <a:p>
            <a:pPr lvl="1"/>
            <a:r>
              <a:rPr lang="en-CA" sz="1600" dirty="0"/>
              <a:t>Query result completeness cannot be guaranteed by any (terminating) execution</a:t>
            </a:r>
          </a:p>
          <a:p>
            <a:r>
              <a:rPr lang="en-CA" sz="2000" dirty="0">
                <a:solidFill>
                  <a:srgbClr val="0432FF"/>
                </a:solidFill>
              </a:rPr>
              <a:t>Reachability-based semantics</a:t>
            </a:r>
            <a:r>
              <a:rPr lang="en-CA" sz="2000" dirty="0"/>
              <a:t>: Scope of a query is all data along paths of data links that satisfy the condition</a:t>
            </a:r>
          </a:p>
          <a:p>
            <a:pPr lvl="1"/>
            <a:r>
              <a:rPr lang="en-CA" sz="1600" dirty="0"/>
              <a:t>Given a set of seed URIs &amp; reachability condition, scope is all data along paths of data links reachable from the seeds &amp; satisfying the reachability condition</a:t>
            </a:r>
          </a:p>
          <a:p>
            <a:pPr lvl="1"/>
            <a:r>
              <a:rPr lang="en-CA" sz="1600" dirty="0"/>
              <a:t>Computationally feasible </a:t>
            </a:r>
          </a:p>
          <a:p>
            <a:endParaRPr lang="en-CA" sz="2000" dirty="0"/>
          </a:p>
          <a:p>
            <a:pPr marL="0" indent="0">
              <a:buNone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886948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0B47-1B82-734A-9351-087E2F0B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 Over LOD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AA83F1-30E5-5C4D-92DE-179D51253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4546848" cy="4530725"/>
          </a:xfrm>
        </p:spPr>
        <p:txBody>
          <a:bodyPr/>
          <a:lstStyle/>
          <a:p>
            <a:r>
              <a:rPr lang="en-US" sz="2000" dirty="0">
                <a:solidFill>
                  <a:srgbClr val="0432FF"/>
                </a:solidFill>
              </a:rPr>
              <a:t>Traversal approach</a:t>
            </a:r>
            <a:r>
              <a:rPr lang="en-US" sz="2000" dirty="0"/>
              <a:t>: </a:t>
            </a:r>
            <a:r>
              <a:rPr lang="en-CA" sz="2000" dirty="0"/>
              <a:t>Discover relevant URIs recursively by traversing (</a:t>
            </a:r>
            <a:r>
              <a:rPr lang="en-CA" sz="2000" dirty="0" err="1"/>
              <a:t>specic</a:t>
            </a:r>
            <a:r>
              <a:rPr lang="en-CA" sz="2000" dirty="0"/>
              <a:t>) data links at query execution runtime</a:t>
            </a:r>
          </a:p>
          <a:p>
            <a:pPr lvl="1"/>
            <a:r>
              <a:rPr lang="en-CA" sz="1600" dirty="0"/>
              <a:t>Implements reachability-based query semantics</a:t>
            </a:r>
            <a:endParaRPr lang="en-CA" sz="1200" dirty="0"/>
          </a:p>
          <a:p>
            <a:r>
              <a:rPr lang="en-CA" sz="2000" dirty="0">
                <a:solidFill>
                  <a:srgbClr val="0432FF"/>
                </a:solidFill>
              </a:rPr>
              <a:t>Index-based approach</a:t>
            </a:r>
            <a:r>
              <a:rPr lang="en-CA" sz="2000" dirty="0"/>
              <a:t>: Use an index to determine relevant URIs</a:t>
            </a:r>
          </a:p>
          <a:p>
            <a:pPr lvl="1"/>
            <a:r>
              <a:rPr lang="en-CA" sz="1600" dirty="0"/>
              <a:t>Different index keys possible; e.g., triple patterns</a:t>
            </a:r>
            <a:endParaRPr lang="en-US" sz="1600" dirty="0"/>
          </a:p>
          <a:p>
            <a:r>
              <a:rPr lang="en-CA" sz="2000" dirty="0">
                <a:solidFill>
                  <a:srgbClr val="0432FF"/>
                </a:solidFill>
              </a:rPr>
              <a:t>Hybrid approach</a:t>
            </a:r>
            <a:r>
              <a:rPr lang="en-CA" sz="2000" dirty="0"/>
              <a:t>: Perform a traversal-based execution using a prioritized list of URIs to look up</a:t>
            </a:r>
          </a:p>
          <a:p>
            <a:pPr lvl="1"/>
            <a:r>
              <a:rPr lang="en-CA" sz="1600" dirty="0"/>
              <a:t>Initial seed from the pre-populated index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FF22-5AD0-B04C-911B-82052EA6C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4EAE-151D-1143-A3F2-9878AD602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4E487B-FEE9-7840-923D-9F98145A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44" y="1052736"/>
            <a:ext cx="3372456" cy="3679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508C61-78D8-1148-9DE8-2FFEBAFE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503" y="4581128"/>
            <a:ext cx="350267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E8C7C1-C367-4B4B-8D96-5899873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CD22D9-4A15-824C-8462-39557B3F2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serious in web data integration</a:t>
            </a:r>
          </a:p>
          <a:p>
            <a:pPr lvl="1"/>
            <a:r>
              <a:rPr lang="en-US" dirty="0"/>
              <a:t>Data from far more sources</a:t>
            </a:r>
          </a:p>
          <a:p>
            <a:pPr lvl="1"/>
            <a:r>
              <a:rPr lang="en-US" dirty="0"/>
              <a:t>Data sources are not as well controlled</a:t>
            </a:r>
          </a:p>
          <a:p>
            <a:pPr lvl="1"/>
            <a:r>
              <a:rPr lang="en-US" dirty="0"/>
              <a:t>Lack of schema information in web data</a:t>
            </a:r>
          </a:p>
          <a:p>
            <a:pPr lvl="2"/>
            <a:r>
              <a:rPr lang="en-US" dirty="0"/>
              <a:t>Might have to use data-based techniques and not schema-based</a:t>
            </a:r>
          </a:p>
          <a:p>
            <a:r>
              <a:rPr lang="en-US" dirty="0"/>
              <a:t>Data quality has two components</a:t>
            </a:r>
          </a:p>
          <a:p>
            <a:pPr lvl="1"/>
            <a:r>
              <a:rPr lang="en-US" dirty="0"/>
              <a:t>Data consistency</a:t>
            </a:r>
          </a:p>
          <a:p>
            <a:pPr lvl="1"/>
            <a:r>
              <a:rPr lang="en-US" dirty="0"/>
              <a:t>Veracity: authenticity and conformity of data with reality</a:t>
            </a:r>
          </a:p>
          <a:p>
            <a:pPr lvl="2"/>
            <a:r>
              <a:rPr lang="en-US" dirty="0"/>
              <a:t>Major challenge, but</a:t>
            </a:r>
          </a:p>
          <a:p>
            <a:pPr lvl="2"/>
            <a:r>
              <a:rPr lang="en-US" dirty="0"/>
              <a:t>High redundancy due to overlaps among data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27248-686A-4345-B9EE-1DBF4A118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060A3-EE65-4A49-A376-4F6C2272D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3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7BCB-79A0-3B4B-808F-5A02E67F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Structured Web Data</a:t>
            </a:r>
          </a:p>
        </p:txBody>
      </p:sp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B4EE608-0AF6-CD4C-8702-C2ABD606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27399"/>
            <a:ext cx="6833145" cy="44522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A44BB-7B49-CB47-B9E6-1880A475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96C3-7DFE-8D4B-8634-D88DE509F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2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7BCB-79A0-3B4B-808F-5A02E67F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Structured Web Data (cont’d)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A44BB-7B49-CB47-B9E6-1880A475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96C3-7DFE-8D4B-8634-D88DE509F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1A7D8-C437-4A41-92F0-458EDA99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684784"/>
          </a:xfrm>
        </p:spPr>
        <p:txBody>
          <a:bodyPr/>
          <a:lstStyle/>
          <a:p>
            <a:r>
              <a:rPr lang="en-US" dirty="0"/>
              <a:t>Process works well when</a:t>
            </a:r>
          </a:p>
          <a:p>
            <a:pPr lvl="1"/>
            <a:r>
              <a:rPr lang="en-US" dirty="0"/>
              <a:t>Rich set of metadata exists</a:t>
            </a:r>
          </a:p>
          <a:p>
            <a:pPr lvl="1"/>
            <a:r>
              <a:rPr lang="en-US" dirty="0" err="1"/>
              <a:t>Enogh</a:t>
            </a:r>
            <a:r>
              <a:rPr lang="en-US" dirty="0"/>
              <a:t> examples exist for automatic algorithms</a:t>
            </a:r>
          </a:p>
          <a:p>
            <a:r>
              <a:rPr lang="en-US" dirty="0"/>
              <a:t>May not be true in web tables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F74D6-A122-F841-BF4B-6DEADD065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2" y="2948401"/>
            <a:ext cx="2417475" cy="1168713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F75D8C-4CC1-0142-95BB-064A32F3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43" y="2926057"/>
            <a:ext cx="2827020" cy="116871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58B6C-D553-204F-8FD4-3718854D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24" y="4393703"/>
            <a:ext cx="2671342" cy="116871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9AC84-8BE2-2E4F-82FE-BD75867A5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24" y="4093467"/>
            <a:ext cx="3301262" cy="17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4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C0D6-772F-C740-8445-4B82B017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6C11-9CE6-0848-B025-3B8F1DBCF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Deciding the correct value for a data item that has differences among web sources</a:t>
            </a:r>
          </a:p>
          <a:p>
            <a:r>
              <a:rPr lang="en-US" dirty="0"/>
              <a:t>Conflicts: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Uncertainty</a:t>
            </a:r>
            <a:r>
              <a:rPr lang="en-US" dirty="0"/>
              <a:t>: one source has a non-null value, others have null value</a:t>
            </a:r>
          </a:p>
          <a:p>
            <a:pPr lvl="2"/>
            <a:r>
              <a:rPr lang="en-US" dirty="0"/>
              <a:t>Due to missing information (hence null values)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Contradiction</a:t>
            </a:r>
            <a:r>
              <a:rPr lang="en-US" dirty="0"/>
              <a:t>: two or more non-null values of the same data item do not agree</a:t>
            </a:r>
          </a:p>
          <a:p>
            <a:r>
              <a:rPr lang="en-US" dirty="0"/>
              <a:t>Typical enterprise data integration cleaning techniques may or may not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07280-FEF5-0E4B-B9FC-C49CB580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BE22-F4DC-3341-B51A-023DED2CB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32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6152-47CA-2440-9BBA-B78662BD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Fusion Approaches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B09C5-9AB4-554F-AA3B-D2C7E8C5B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700808"/>
            <a:ext cx="7804348" cy="34532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17EC7-70E9-F645-B4A8-8148D992E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B92CC-916A-0644-B461-6E63530A6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2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ABDE-6B40-E74F-BD84-B64535C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Source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9D6A-6D06-6546-8CEF-AD52D945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sources are equal</a:t>
            </a:r>
          </a:p>
          <a:p>
            <a:pPr lvl="1"/>
            <a:r>
              <a:rPr lang="en-US" dirty="0"/>
              <a:t>Cleaning techniques cannot assume all values to be of the same accuracy</a:t>
            </a:r>
          </a:p>
          <a:p>
            <a:r>
              <a:rPr lang="en-US" dirty="0"/>
              <a:t>Web sources may copy from each other</a:t>
            </a:r>
          </a:p>
          <a:p>
            <a:pPr lvl="1"/>
            <a:r>
              <a:rPr lang="en-US" dirty="0"/>
              <a:t>Cannot ignore these dependencies</a:t>
            </a:r>
          </a:p>
          <a:p>
            <a:r>
              <a:rPr lang="en-US" dirty="0"/>
              <a:t>Values can evolve over time</a:t>
            </a:r>
          </a:p>
          <a:p>
            <a:pPr lvl="1"/>
            <a:r>
              <a:rPr lang="en-US" dirty="0"/>
              <a:t>Incorrect value and outdated value are not the </a:t>
            </a:r>
            <a:r>
              <a:rPr lang="en-US"/>
              <a:t>same thing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0A4C-361A-7444-B561-6E45DB47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F0356-A115-1547-B5E0-C5466FDD6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8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Book Antiqua"/>
              </a:rPr>
              <a:t>Web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Models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Book Antiqua"/>
              </a:rPr>
              <a:t>Web Search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Querying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Hidden Web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Book Antiqua"/>
              </a:rPr>
              <a:t>Web Data Integration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7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0E140-4DEE-0F46-8DBC-D01EF03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710689" cy="45571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3D521-E472-C841-A1AD-E93384612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6E1B4-80EC-7346-A07C-8FF729734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1AA6435C-28F2-C941-8311-EE08610FCB39}" vid="{FD4022B5-BADD-D345-B79C-9EAFC5BFF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2339</TotalTime>
  <Words>4681</Words>
  <Application>Microsoft Macintosh PowerPoint</Application>
  <PresentationFormat>On-screen Show (4:3)</PresentationFormat>
  <Paragraphs>750</Paragraphs>
  <Slides>78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Book Antiqua</vt:lpstr>
      <vt:lpstr>Calibri</vt:lpstr>
      <vt:lpstr>Cambria Math</vt:lpstr>
      <vt:lpstr>Courier</vt:lpstr>
      <vt:lpstr>Lucida Console</vt:lpstr>
      <vt:lpstr>Symbol</vt:lpstr>
      <vt:lpstr>Wingdings</vt:lpstr>
      <vt:lpstr>Office Theme</vt:lpstr>
      <vt:lpstr>Principles of Distributed Database Systems</vt:lpstr>
      <vt:lpstr>Outline</vt:lpstr>
      <vt:lpstr>Outline</vt:lpstr>
      <vt:lpstr>Web Overview</vt:lpstr>
      <vt:lpstr>Outline</vt:lpstr>
      <vt:lpstr>Web Model</vt:lpstr>
      <vt:lpstr>Structure of the Web</vt:lpstr>
      <vt:lpstr>Outline</vt:lpstr>
      <vt:lpstr>Search Engine Architecture</vt:lpstr>
      <vt:lpstr>Web Crawling</vt:lpstr>
      <vt:lpstr>Static Ranking – Recall PageRank</vt:lpstr>
      <vt:lpstr>Ordering Metrics</vt:lpstr>
      <vt:lpstr>Web Crawler Types</vt:lpstr>
      <vt:lpstr>Indexing</vt:lpstr>
      <vt:lpstr>Outline</vt:lpstr>
      <vt:lpstr>Web Querying</vt:lpstr>
      <vt:lpstr>Web Querying</vt:lpstr>
      <vt:lpstr>Approaches to Web Querying</vt:lpstr>
      <vt:lpstr>Semistructured Data Querying</vt:lpstr>
      <vt:lpstr>OEM Model</vt:lpstr>
      <vt:lpstr>Lorel Example</vt:lpstr>
      <vt:lpstr>Evaluation</vt:lpstr>
      <vt:lpstr>DataGuide – Graph Summary</vt:lpstr>
      <vt:lpstr>Web Query Languages</vt:lpstr>
      <vt:lpstr>WebSQL Examples</vt:lpstr>
      <vt:lpstr>WebSQL Examples (cont’d)</vt:lpstr>
      <vt:lpstr>WebSQL Examples (cont’d)</vt:lpstr>
      <vt:lpstr>WebOQL</vt:lpstr>
      <vt:lpstr>WebOQL Examples</vt:lpstr>
      <vt:lpstr>Evaluation</vt:lpstr>
      <vt:lpstr>Question-Answer Approach</vt:lpstr>
      <vt:lpstr>QA Systems</vt:lpstr>
      <vt:lpstr>Question-Answer System</vt:lpstr>
      <vt:lpstr>Outline</vt:lpstr>
      <vt:lpstr>Searching The Hidden Web</vt:lpstr>
      <vt:lpstr>Searching The Hidden Web</vt:lpstr>
      <vt:lpstr>Searching The Hidden Web</vt:lpstr>
      <vt:lpstr>Outline</vt:lpstr>
      <vt:lpstr>Web Data Integration</vt:lpstr>
      <vt:lpstr>Web Tables/Fusion Tables</vt:lpstr>
      <vt:lpstr>Semantic Web</vt:lpstr>
      <vt:lpstr>Linked Open Data (LOD)</vt:lpstr>
      <vt:lpstr>LOD Graph (as of 2018)</vt:lpstr>
      <vt:lpstr>Semantic Web Technologies</vt:lpstr>
      <vt:lpstr>XML Overview</vt:lpstr>
      <vt:lpstr>XML Schema</vt:lpstr>
      <vt:lpstr>Example</vt:lpstr>
      <vt:lpstr>XML Query Languages</vt:lpstr>
      <vt:lpstr>XPath Example</vt:lpstr>
      <vt:lpstr>Xquery Example</vt:lpstr>
      <vt:lpstr>Resource Description Framework (RDF)</vt:lpstr>
      <vt:lpstr>RDF Dataset Example</vt:lpstr>
      <vt:lpstr>RDF Schema (RDFS)</vt:lpstr>
      <vt:lpstr>RDF Graph</vt:lpstr>
      <vt:lpstr>RDF Query Language – SPARQL</vt:lpstr>
      <vt:lpstr>SPARQL Example</vt:lpstr>
      <vt:lpstr>SPARQL Query Graph</vt:lpstr>
      <vt:lpstr>SPARQL Query Types</vt:lpstr>
      <vt:lpstr>RDF Data Management Approaches</vt:lpstr>
      <vt:lpstr>Direct Relational Mapping</vt:lpstr>
      <vt:lpstr>Single Table Exhaustive Indexing</vt:lpstr>
      <vt:lpstr>Property Tables</vt:lpstr>
      <vt:lpstr>Property Tables (cont’d)</vt:lpstr>
      <vt:lpstr>Property Tables Evaluation</vt:lpstr>
      <vt:lpstr>Binary Tables</vt:lpstr>
      <vt:lpstr>Binary Tables Evaluation</vt:lpstr>
      <vt:lpstr>Graph-based Processing</vt:lpstr>
      <vt:lpstr>Graph-based Processing Evaluation</vt:lpstr>
      <vt:lpstr>Distributed RDF Systems</vt:lpstr>
      <vt:lpstr>Federated RDF Systems</vt:lpstr>
      <vt:lpstr>Linked Open Data (LOD)</vt:lpstr>
      <vt:lpstr>SPARQL Over LOD</vt:lpstr>
      <vt:lpstr>Data Quality Issues</vt:lpstr>
      <vt:lpstr>Cleaning Structured Web Data</vt:lpstr>
      <vt:lpstr>Cleaning Structured Web Data (cont’d)</vt:lpstr>
      <vt:lpstr>Web Data Fusion</vt:lpstr>
      <vt:lpstr>Web Data Fusion Approaches</vt:lpstr>
      <vt:lpstr>Web Source Quality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Distributed Database Systems</dc:title>
  <dc:creator>Tamer Ozsu</dc:creator>
  <cp:lastModifiedBy>Tamer Ozsu</cp:lastModifiedBy>
  <cp:revision>61</cp:revision>
  <dcterms:created xsi:type="dcterms:W3CDTF">2020-02-05T23:19:38Z</dcterms:created>
  <dcterms:modified xsi:type="dcterms:W3CDTF">2020-03-16T19:46:06Z</dcterms:modified>
</cp:coreProperties>
</file>